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1"/>
  </p:notesMasterIdLst>
  <p:handoutMasterIdLst>
    <p:handoutMasterId r:id="rId42"/>
  </p:handoutMasterIdLst>
  <p:sldIdLst>
    <p:sldId id="307" r:id="rId2"/>
    <p:sldId id="345" r:id="rId3"/>
    <p:sldId id="371" r:id="rId4"/>
    <p:sldId id="402" r:id="rId5"/>
    <p:sldId id="398" r:id="rId6"/>
    <p:sldId id="399" r:id="rId7"/>
    <p:sldId id="326" r:id="rId8"/>
    <p:sldId id="403" r:id="rId9"/>
    <p:sldId id="400" r:id="rId10"/>
    <p:sldId id="401" r:id="rId11"/>
    <p:sldId id="385" r:id="rId12"/>
    <p:sldId id="368" r:id="rId13"/>
    <p:sldId id="381" r:id="rId14"/>
    <p:sldId id="382" r:id="rId15"/>
    <p:sldId id="383" r:id="rId16"/>
    <p:sldId id="384" r:id="rId17"/>
    <p:sldId id="353" r:id="rId18"/>
    <p:sldId id="389" r:id="rId19"/>
    <p:sldId id="390" r:id="rId20"/>
    <p:sldId id="391" r:id="rId21"/>
    <p:sldId id="393" r:id="rId22"/>
    <p:sldId id="392" r:id="rId23"/>
    <p:sldId id="397" r:id="rId24"/>
    <p:sldId id="394" r:id="rId25"/>
    <p:sldId id="395" r:id="rId26"/>
    <p:sldId id="396" r:id="rId27"/>
    <p:sldId id="334" r:id="rId28"/>
    <p:sldId id="406" r:id="rId29"/>
    <p:sldId id="404" r:id="rId30"/>
    <p:sldId id="405" r:id="rId31"/>
    <p:sldId id="335" r:id="rId32"/>
    <p:sldId id="373" r:id="rId33"/>
    <p:sldId id="374" r:id="rId34"/>
    <p:sldId id="375" r:id="rId35"/>
    <p:sldId id="338" r:id="rId36"/>
    <p:sldId id="376" r:id="rId37"/>
    <p:sldId id="377" r:id="rId38"/>
    <p:sldId id="378" r:id="rId39"/>
    <p:sldId id="31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4B3195F-67C5-4659-BE15-23B4B95149D4}">
          <p14:sldIdLst>
            <p14:sldId id="307"/>
            <p14:sldId id="345"/>
          </p14:sldIdLst>
        </p14:section>
        <p14:section name="Introduction" id="{8D27CDD1-1231-0444-8651-BC1576A38F0F}">
          <p14:sldIdLst>
            <p14:sldId id="371"/>
            <p14:sldId id="402"/>
            <p14:sldId id="398"/>
            <p14:sldId id="399"/>
          </p14:sldIdLst>
        </p14:section>
        <p14:section name="Thesis Objectives" id="{A567702B-F0E8-498D-8A55-E3A86EA8403D}">
          <p14:sldIdLst>
            <p14:sldId id="326"/>
            <p14:sldId id="403"/>
            <p14:sldId id="400"/>
            <p14:sldId id="401"/>
          </p14:sldIdLst>
        </p14:section>
        <p14:section name="Methodology" id="{7F495836-D5B4-E343-9ACC-B2839E923157}">
          <p14:sldIdLst>
            <p14:sldId id="385"/>
            <p14:sldId id="368"/>
            <p14:sldId id="381"/>
            <p14:sldId id="382"/>
            <p14:sldId id="383"/>
            <p14:sldId id="384"/>
          </p14:sldIdLst>
        </p14:section>
        <p14:section name="Results" id="{784E26FE-04AC-5044-A92E-AECFD6AFD38F}">
          <p14:sldIdLst>
            <p14:sldId id="353"/>
            <p14:sldId id="389"/>
            <p14:sldId id="390"/>
            <p14:sldId id="391"/>
            <p14:sldId id="393"/>
            <p14:sldId id="392"/>
            <p14:sldId id="397"/>
            <p14:sldId id="394"/>
            <p14:sldId id="395"/>
            <p14:sldId id="396"/>
          </p14:sldIdLst>
        </p14:section>
        <p14:section name="Conclusion" id="{59054ABC-7BE3-2448-A9F9-36F6C29234FB}">
          <p14:sldIdLst>
            <p14:sldId id="334"/>
            <p14:sldId id="406"/>
            <p14:sldId id="404"/>
            <p14:sldId id="405"/>
          </p14:sldIdLst>
        </p14:section>
        <p14:section name="Questions – Supervisor" id="{2F0E79EA-2C66-764C-96AA-C4C329B29D67}">
          <p14:sldIdLst>
            <p14:sldId id="335"/>
            <p14:sldId id="373"/>
            <p14:sldId id="374"/>
            <p14:sldId id="375"/>
          </p14:sldIdLst>
        </p14:section>
        <p14:section name="Questions – Opponent" id="{C62936A8-ADF8-084D-A8FF-60D5512FA615}">
          <p14:sldIdLst>
            <p14:sldId id="338"/>
            <p14:sldId id="376"/>
            <p14:sldId id="377"/>
            <p14:sldId id="378"/>
          </p14:sldIdLst>
        </p14:section>
        <p14:section name="End" id="{62B5A663-57A3-4C49-8D54-A1812F011186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B7B"/>
    <a:srgbClr val="333333"/>
    <a:srgbClr val="001E8C"/>
    <a:srgbClr val="31A4C7"/>
    <a:srgbClr val="000000"/>
    <a:srgbClr val="F3F4F8"/>
    <a:srgbClr val="EBECF0"/>
    <a:srgbClr val="003893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83025" autoAdjust="0"/>
  </p:normalViewPr>
  <p:slideViewPr>
    <p:cSldViewPr snapToGrid="0">
      <p:cViewPr>
        <p:scale>
          <a:sx n="101" d="100"/>
          <a:sy n="101" d="100"/>
        </p:scale>
        <p:origin x="1160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557F9-65F1-4553-A4DE-2D4E23AEAEBD}" type="datetimeFigureOut">
              <a:rPr lang="cs-CZ" smtClean="0"/>
              <a:t>01.02.2025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6577D-63E1-450B-A5C4-E29E3607137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86830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704C2-DBB9-484D-8903-C24FCE3ADE8D}" type="datetimeFigureOut">
              <a:rPr lang="cs-CZ" smtClean="0"/>
              <a:t>01.02.2025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F1B3C-45EB-4E4B-A9C8-6948E35E1AA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4348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809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4560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370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8045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2701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145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28433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5622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761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388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987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818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2865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8578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42755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68724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65199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1386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221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2030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2405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29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9690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02570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537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1780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8666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65499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6506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50986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1538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04217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38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251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5030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467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0978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7936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259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F1B3C-45EB-4E4B-A9C8-6948E35E1AAC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127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720907" y="907"/>
            <a:ext cx="1981869" cy="12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2" name="Nadpis 1"/>
          <p:cNvSpPr>
            <a:spLocks noGrp="1"/>
          </p:cNvSpPr>
          <p:nvPr userDrawn="1">
            <p:ph type="title"/>
          </p:nvPr>
        </p:nvSpPr>
        <p:spPr>
          <a:xfrm>
            <a:off x="720000" y="1965600"/>
            <a:ext cx="10752000" cy="1173600"/>
          </a:xfrm>
          <a:noFill/>
          <a:effectLst/>
        </p:spPr>
        <p:txBody>
          <a:bodyPr wrap="square">
            <a:normAutofit/>
          </a:bodyPr>
          <a:lstStyle>
            <a:lvl1pPr marL="0" indent="0">
              <a:lnSpc>
                <a:spcPts val="4500"/>
              </a:lnSpc>
              <a:buClr>
                <a:srgbClr val="00D0D5"/>
              </a:buClr>
              <a:buSzPct val="145000"/>
              <a:buFont typeface="Arial" panose="020B0604020202020204" pitchFamily="34" charset="0"/>
              <a:buNone/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 userDrawn="1">
            <p:ph type="subTitle" idx="1"/>
          </p:nvPr>
        </p:nvSpPr>
        <p:spPr>
          <a:xfrm>
            <a:off x="720000" y="3240001"/>
            <a:ext cx="10752000" cy="384721"/>
          </a:xfrm>
        </p:spPr>
        <p:txBody>
          <a:bodyPr lIns="0" rIns="0">
            <a:spAutoFit/>
          </a:bodyPr>
          <a:lstStyle>
            <a:lvl1pPr marL="0" indent="0" algn="l">
              <a:lnSpc>
                <a:spcPts val="3000"/>
              </a:lnSpc>
              <a:buNone/>
              <a:defRPr sz="2600" baseline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cs-CZ" noProof="0"/>
              <a:t>Kliknutím můžete upravit styl předlohy.</a:t>
            </a:r>
            <a:endParaRPr lang="en-US" noProof="0" dirty="0"/>
          </a:p>
        </p:txBody>
      </p:sp>
      <p:sp>
        <p:nvSpPr>
          <p:cNvPr id="8" name="Text Placeholder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0000" y="5164668"/>
            <a:ext cx="3652091" cy="336905"/>
          </a:xfrm>
        </p:spPr>
        <p:txBody>
          <a:bodyPr lIns="0" rIns="0">
            <a:noAutofit/>
          </a:bodyPr>
          <a:lstStyle>
            <a:lvl1pPr marL="0" indent="0"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None/>
              <a:defRPr sz="1800">
                <a:solidFill>
                  <a:schemeClr val="bg1"/>
                </a:solidFill>
              </a:defRPr>
            </a:lvl2pPr>
            <a:lvl3pPr marL="685783" indent="0">
              <a:buNone/>
              <a:defRPr sz="1800">
                <a:solidFill>
                  <a:schemeClr val="bg1"/>
                </a:solidFill>
              </a:defRPr>
            </a:lvl3pPr>
            <a:lvl4pPr marL="1028675" indent="0">
              <a:buNone/>
              <a:defRPr sz="1800">
                <a:solidFill>
                  <a:schemeClr val="bg1"/>
                </a:solidFill>
              </a:defRPr>
            </a:lvl4pPr>
            <a:lvl5pPr marL="1371566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Jméno</a:t>
            </a:r>
            <a:endParaRPr lang="en-US" noProof="0" dirty="0"/>
          </a:p>
        </p:txBody>
      </p:sp>
      <p:sp>
        <p:nvSpPr>
          <p:cNvPr id="9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20000" y="5563253"/>
            <a:ext cx="3652091" cy="336905"/>
          </a:xfrm>
        </p:spPr>
        <p:txBody>
          <a:bodyPr lIns="0" rIns="0">
            <a:noAutofit/>
          </a:bodyPr>
          <a:lstStyle>
            <a:lvl1pPr marL="0" indent="0">
              <a:buNone/>
              <a:defRPr sz="1875" baseline="0">
                <a:solidFill>
                  <a:schemeClr val="bg1"/>
                </a:solidFill>
              </a:defRPr>
            </a:lvl1pPr>
            <a:lvl2pPr marL="342892" indent="0">
              <a:buNone/>
              <a:defRPr sz="1800">
                <a:solidFill>
                  <a:schemeClr val="bg1"/>
                </a:solidFill>
              </a:defRPr>
            </a:lvl2pPr>
            <a:lvl3pPr marL="685783" indent="0">
              <a:buNone/>
              <a:defRPr sz="1800">
                <a:solidFill>
                  <a:schemeClr val="bg1"/>
                </a:solidFill>
              </a:defRPr>
            </a:lvl3pPr>
            <a:lvl4pPr marL="1028675" indent="0">
              <a:buNone/>
              <a:defRPr sz="1800">
                <a:solidFill>
                  <a:schemeClr val="bg1"/>
                </a:solidFill>
              </a:defRPr>
            </a:lvl4pPr>
            <a:lvl5pPr marL="1371566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Příjmení</a:t>
            </a:r>
            <a:endParaRPr lang="en-US" noProof="0" dirty="0"/>
          </a:p>
        </p:txBody>
      </p:sp>
      <p:sp>
        <p:nvSpPr>
          <p:cNvPr id="12" name="Zástupný symbol pro datum 11"/>
          <p:cNvSpPr>
            <a:spLocks noGrp="1"/>
          </p:cNvSpPr>
          <p:nvPr userDrawn="1">
            <p:ph type="dt" sz="half" idx="15"/>
          </p:nvPr>
        </p:nvSpPr>
        <p:spPr>
          <a:xfrm>
            <a:off x="720000" y="6356357"/>
            <a:ext cx="2743200" cy="365125"/>
          </a:xfrm>
        </p:spPr>
        <p:txBody>
          <a:bodyPr/>
          <a:lstStyle/>
          <a:p>
            <a:r>
              <a:rPr lang="cs-CZ" dirty="0"/>
              <a:t>7.6.2017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751423C-CAA9-4FD0-9348-646481F206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668" y="379157"/>
            <a:ext cx="2243412" cy="736274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7A435CF-A68E-48D9-A624-44F050F6B2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8700" y="4969024"/>
            <a:ext cx="1237075" cy="14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0754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zisnímek,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Nadpis 8"/>
          <p:cNvSpPr>
            <a:spLocks noGrp="1"/>
          </p:cNvSpPr>
          <p:nvPr>
            <p:ph type="title"/>
          </p:nvPr>
        </p:nvSpPr>
        <p:spPr>
          <a:xfrm>
            <a:off x="720000" y="1965458"/>
            <a:ext cx="5376000" cy="2644642"/>
          </a:xfrm>
        </p:spPr>
        <p:txBody>
          <a:bodyPr anchor="t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720907" y="5652907"/>
            <a:ext cx="1981869" cy="120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314882D-35F6-4B32-B103-0B82E5381F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00" y="5785774"/>
            <a:ext cx="1858833" cy="6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15" name="AutoShape 77"/>
          <p:cNvSpPr>
            <a:spLocks noChangeAspect="1" noChangeArrowheads="1" noTextEdit="1"/>
          </p:cNvSpPr>
          <p:nvPr userDrawn="1"/>
        </p:nvSpPr>
        <p:spPr bwMode="auto">
          <a:xfrm>
            <a:off x="6826994" y="1488967"/>
            <a:ext cx="4564906" cy="353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8C2042D-1775-4A1D-B2C7-5AD7FFE288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6196" y="2644964"/>
            <a:ext cx="3772147" cy="12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Nadpis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53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, 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8220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ěžný snímek - dva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  <a:endParaRPr lang="en-US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Zástupný symbol pro obsah 6"/>
          <p:cNvSpPr>
            <a:spLocks noGrp="1"/>
          </p:cNvSpPr>
          <p:nvPr>
            <p:ph sz="quarter" idx="13"/>
          </p:nvPr>
        </p:nvSpPr>
        <p:spPr>
          <a:xfrm>
            <a:off x="480484" y="1079999"/>
            <a:ext cx="5376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4"/>
          </p:nvPr>
        </p:nvSpPr>
        <p:spPr>
          <a:xfrm>
            <a:off x="6336000" y="1079999"/>
            <a:ext cx="5376000" cy="54720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030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/>
          <p:cNvSpPr/>
          <p:nvPr/>
        </p:nvSpPr>
        <p:spPr>
          <a:xfrm>
            <a:off x="11937600" y="6602400"/>
            <a:ext cx="255600" cy="255600"/>
          </a:xfrm>
          <a:prstGeom prst="rect">
            <a:avLst/>
          </a:prstGeom>
          <a:solidFill>
            <a:srgbClr val="00A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"/>
            <a:ext cx="11232000" cy="813415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b">
            <a:normAutofit/>
          </a:bodyPr>
          <a:lstStyle/>
          <a:p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0000"/>
            <a:ext cx="11232000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61600" y="65591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0">
                <a:solidFill>
                  <a:srgbClr val="5D6C82"/>
                </a:solidFill>
              </a:defRPr>
            </a:lvl1pPr>
          </a:lstStyle>
          <a:p>
            <a:r>
              <a:rPr lang="en-US" dirty="0"/>
              <a:t>Copyright © Unicorn College </a:t>
            </a:r>
            <a:r>
              <a:rPr lang="en-US" dirty="0" err="1"/>
              <a:t>s.r.o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62000" y="6550328"/>
            <a:ext cx="404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</a:defRPr>
            </a:lvl1pPr>
          </a:lstStyle>
          <a:p>
            <a:fld id="{851BEBC6-AE21-4DEA-82CA-C5B7C0A09A9D}" type="slidenum">
              <a:rPr lang="cs-CZ" smtClean="0"/>
              <a:pPr/>
              <a:t>‹#›</a:t>
            </a:fld>
            <a:endParaRPr lang="cs-CZ" dirty="0"/>
          </a:p>
        </p:txBody>
      </p:sp>
      <p:cxnSp>
        <p:nvCxnSpPr>
          <p:cNvPr id="8" name="Přímá spojnice 7"/>
          <p:cNvCxnSpPr/>
          <p:nvPr/>
        </p:nvCxnSpPr>
        <p:spPr>
          <a:xfrm>
            <a:off x="0" y="822208"/>
            <a:ext cx="12191999" cy="0"/>
          </a:xfrm>
          <a:prstGeom prst="line">
            <a:avLst/>
          </a:prstGeom>
          <a:ln w="25400">
            <a:solidFill>
              <a:srgbClr val="004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7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7.6.2017</a:t>
            </a:r>
          </a:p>
        </p:txBody>
      </p:sp>
    </p:spTree>
    <p:extLst>
      <p:ext uri="{BB962C8B-B14F-4D97-AF65-F5344CB8AC3E}">
        <p14:creationId xmlns:p14="http://schemas.microsoft.com/office/powerpoint/2010/main" val="247069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02" r:id="rId2"/>
    <p:sldLayoutId id="2147483803" r:id="rId3"/>
    <p:sldLayoutId id="2147483719" r:id="rId4"/>
    <p:sldLayoutId id="2147483736" r:id="rId5"/>
    <p:sldLayoutId id="2147483746" r:id="rId6"/>
  </p:sldLayoutIdLst>
  <p:hf hdr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rgbClr val="001E8C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685783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rgbClr val="00A4C7"/>
        </a:buClr>
        <a:buSzPct val="75000"/>
        <a:buFont typeface="Wingdings" panose="05000000000000000000" pitchFamily="2" charset="2"/>
        <a:buChar char="n"/>
        <a:defRPr sz="2400" kern="1200" baseline="0">
          <a:solidFill>
            <a:srgbClr val="536278"/>
          </a:solidFill>
          <a:latin typeface="+mn-lt"/>
          <a:ea typeface="+mn-ea"/>
          <a:cs typeface="+mn-cs"/>
        </a:defRPr>
      </a:lvl1pPr>
      <a:lvl2pPr marL="576000" indent="-252000" algn="l" defTabSz="68578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001E8C"/>
        </a:buClr>
        <a:buSzPct val="75000"/>
        <a:buFont typeface="Wingdings" panose="05000000000000000000" pitchFamily="2" charset="2"/>
        <a:buChar char="n"/>
        <a:defRPr sz="2000" kern="1200" baseline="0">
          <a:solidFill>
            <a:srgbClr val="5D6C82"/>
          </a:solidFill>
          <a:latin typeface="+mn-lt"/>
          <a:ea typeface="+mn-ea"/>
          <a:cs typeface="+mn-cs"/>
        </a:defRPr>
      </a:lvl2pPr>
      <a:lvl3pPr marL="954000" indent="-234000" algn="l" defTabSz="68578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800" kern="1200" baseline="0">
          <a:solidFill>
            <a:srgbClr val="5D6C82"/>
          </a:solidFill>
          <a:latin typeface="+mn-lt"/>
          <a:ea typeface="+mn-ea"/>
          <a:cs typeface="+mn-cs"/>
        </a:defRPr>
      </a:lvl3pPr>
      <a:lvl4pPr marL="1314000" indent="-198000" algn="l" defTabSz="685783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600" kern="1200" baseline="0">
          <a:solidFill>
            <a:srgbClr val="5D6C82"/>
          </a:solidFill>
          <a:latin typeface="+mn-lt"/>
          <a:ea typeface="+mn-ea"/>
          <a:cs typeface="+mn-cs"/>
        </a:defRPr>
      </a:lvl4pPr>
      <a:lvl5pPr marL="1692000" indent="-180000" algn="l" defTabSz="685783" rtl="0" eaLnBrk="1" latinLnBrk="0" hangingPunct="1">
        <a:lnSpc>
          <a:spcPct val="100000"/>
        </a:lnSpc>
        <a:spcBef>
          <a:spcPts val="0"/>
        </a:spcBef>
        <a:spcAft>
          <a:spcPts val="200"/>
        </a:spcAft>
        <a:buClr>
          <a:srgbClr val="5D6C82"/>
        </a:buClr>
        <a:buSzPct val="75000"/>
        <a:buFont typeface="Wingdings" panose="05000000000000000000" pitchFamily="2" charset="2"/>
        <a:buChar char="n"/>
        <a:defRPr sz="1400" kern="1200" baseline="0">
          <a:solidFill>
            <a:srgbClr val="5D6C82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Diploma</a:t>
            </a:r>
            <a:r>
              <a:rPr lang="cs-CZ" dirty="0"/>
              <a:t> Thesis Defense</a:t>
            </a:r>
          </a:p>
        </p:txBody>
      </p:sp>
      <p:sp>
        <p:nvSpPr>
          <p:cNvPr id="8" name="Podnadpis 7"/>
          <p:cNvSpPr>
            <a:spLocks noGrp="1"/>
          </p:cNvSpPr>
          <p:nvPr>
            <p:ph type="subTitle" idx="1"/>
          </p:nvPr>
        </p:nvSpPr>
        <p:spPr>
          <a:xfrm>
            <a:off x="720000" y="3240001"/>
            <a:ext cx="10752000" cy="384721"/>
          </a:xfrm>
        </p:spPr>
        <p:txBody>
          <a:bodyPr/>
          <a:lstStyle/>
          <a:p>
            <a:r>
              <a:rPr lang="da-DK" dirty="0" err="1"/>
              <a:t>Cashless</a:t>
            </a:r>
            <a:r>
              <a:rPr lang="da-DK" dirty="0"/>
              <a:t> festival data </a:t>
            </a:r>
            <a:r>
              <a:rPr lang="da-DK" dirty="0" err="1"/>
              <a:t>analysis</a:t>
            </a:r>
            <a:r>
              <a:rPr lang="da-DK" dirty="0"/>
              <a:t> and </a:t>
            </a:r>
            <a:r>
              <a:rPr lang="da-DK" dirty="0" err="1"/>
              <a:t>analytical</a:t>
            </a:r>
            <a:r>
              <a:rPr lang="da-DK" dirty="0"/>
              <a:t> </a:t>
            </a:r>
            <a:r>
              <a:rPr lang="da-DK" dirty="0" err="1"/>
              <a:t>dashboard</a:t>
            </a:r>
            <a:r>
              <a:rPr lang="da-DK" dirty="0"/>
              <a:t> </a:t>
            </a:r>
            <a:r>
              <a:rPr lang="da-DK" dirty="0" err="1"/>
              <a:t>development</a:t>
            </a:r>
            <a:endParaRPr lang="da-DK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3"/>
          </p:nvPr>
        </p:nvSpPr>
        <p:spPr>
          <a:xfrm>
            <a:off x="720000" y="5041894"/>
            <a:ext cx="3652091" cy="336905"/>
          </a:xfrm>
        </p:spPr>
        <p:txBody>
          <a:bodyPr/>
          <a:lstStyle/>
          <a:p>
            <a:r>
              <a:rPr lang="cs-CZ" dirty="0" err="1"/>
              <a:t>Author</a:t>
            </a:r>
            <a:r>
              <a:rPr lang="cs-CZ" dirty="0"/>
              <a:t>: Bc. Filip Ditrich</a:t>
            </a:r>
          </a:p>
        </p:txBody>
      </p:sp>
      <p:sp>
        <p:nvSpPr>
          <p:cNvPr id="10" name="Zástupný symbol pro text 9"/>
          <p:cNvSpPr>
            <a:spLocks noGrp="1"/>
          </p:cNvSpPr>
          <p:nvPr>
            <p:ph type="body" sz="quarter" idx="14"/>
          </p:nvPr>
        </p:nvSpPr>
        <p:spPr>
          <a:xfrm>
            <a:off x="720000" y="5440479"/>
            <a:ext cx="5217662" cy="336905"/>
          </a:xfrm>
        </p:spPr>
        <p:txBody>
          <a:bodyPr/>
          <a:lstStyle/>
          <a:p>
            <a:r>
              <a:rPr lang="cs-CZ" dirty="0"/>
              <a:t>Supervisor: Mgr. Václav Alt, Ph.D.</a:t>
            </a:r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cs-CZ" dirty="0"/>
              <a:t>03.02.2025</a:t>
            </a:r>
          </a:p>
        </p:txBody>
      </p:sp>
      <p:sp>
        <p:nvSpPr>
          <p:cNvPr id="11" name="Zástupný symbol pro text 9">
            <a:extLst>
              <a:ext uri="{FF2B5EF4-FFF2-40B4-BE49-F238E27FC236}">
                <a16:creationId xmlns:a16="http://schemas.microsoft.com/office/drawing/2014/main" id="{46A626F4-459B-C087-406A-50DDCE4549C9}"/>
              </a:ext>
            </a:extLst>
          </p:cNvPr>
          <p:cNvSpPr txBox="1">
            <a:spLocks/>
          </p:cNvSpPr>
          <p:nvPr/>
        </p:nvSpPr>
        <p:spPr>
          <a:xfrm>
            <a:off x="720000" y="5839064"/>
            <a:ext cx="5217662" cy="336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None/>
              <a:defRPr sz="1875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Opponent</a:t>
            </a:r>
            <a:r>
              <a:rPr lang="cs-CZ" dirty="0"/>
              <a:t>: Ing. Hana </a:t>
            </a:r>
            <a:r>
              <a:rPr lang="cs-CZ" dirty="0" err="1"/>
              <a:t>Flusková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6302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38D84BD-0BAB-53D9-F631-37601B98A926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8614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Prepare, process and </a:t>
            </a:r>
            <a:r>
              <a:rPr lang="en-GB" b="1" dirty="0" err="1"/>
              <a:t>analyze</a:t>
            </a:r>
            <a:r>
              <a:rPr lang="en-GB" b="1" dirty="0"/>
              <a:t> available data </a:t>
            </a:r>
            <a:r>
              <a:rPr lang="en-GB" dirty="0"/>
              <a:t>from the festival</a:t>
            </a:r>
          </a:p>
          <a:p>
            <a:pPr>
              <a:lnSpc>
                <a:spcPct val="150000"/>
              </a:lnSpc>
            </a:pPr>
            <a:r>
              <a:rPr lang="en-GB" b="1" dirty="0"/>
              <a:t>Find answers </a:t>
            </a:r>
            <a:r>
              <a:rPr lang="en-GB" dirty="0"/>
              <a:t>to all 29 research questions</a:t>
            </a:r>
          </a:p>
          <a:p>
            <a:pPr>
              <a:lnSpc>
                <a:spcPct val="150000"/>
              </a:lnSpc>
            </a:pPr>
            <a:r>
              <a:rPr lang="en-GB" dirty="0"/>
              <a:t>Present </a:t>
            </a:r>
            <a:r>
              <a:rPr lang="en-GB" b="1" dirty="0"/>
              <a:t>clear results </a:t>
            </a:r>
            <a:r>
              <a:rPr lang="en-GB" dirty="0"/>
              <a:t>to the research questions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Dashboard Prototype</a:t>
            </a:r>
          </a:p>
          <a:p>
            <a:pPr>
              <a:lnSpc>
                <a:spcPct val="150000"/>
              </a:lnSpc>
            </a:pPr>
            <a:r>
              <a:rPr lang="en-GB" dirty="0"/>
              <a:t>Implement a simple </a:t>
            </a:r>
            <a:r>
              <a:rPr lang="en-GB" b="1" dirty="0"/>
              <a:t>internal dashboard prototype </a:t>
            </a:r>
            <a:r>
              <a:rPr lang="en-GB" dirty="0"/>
              <a:t>to demonstrate the findings</a:t>
            </a:r>
          </a:p>
          <a:p>
            <a:pPr>
              <a:lnSpc>
                <a:spcPct val="150000"/>
              </a:lnSpc>
            </a:pPr>
            <a:r>
              <a:rPr lang="en-GB" dirty="0"/>
              <a:t>Focus on key metrics and real data visualization</a:t>
            </a:r>
          </a:p>
        </p:txBody>
      </p:sp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Thesis </a:t>
            </a:r>
            <a:r>
              <a:rPr lang="cs-CZ" dirty="0" err="1"/>
              <a:t>Objectives</a:t>
            </a:r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81241-A898-E63A-4C58-91856482EEE7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Research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A5AB7-2B25-F3BC-3A0D-068043F2D180}"/>
              </a:ext>
            </a:extLst>
          </p:cNvPr>
          <p:cNvSpPr txBox="1"/>
          <p:nvPr/>
        </p:nvSpPr>
        <p:spPr>
          <a:xfrm>
            <a:off x="479998" y="1790918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Requirements</a:t>
            </a:r>
            <a:endParaRPr lang="en-CZ" dirty="0">
              <a:solidFill>
                <a:srgbClr val="7B7B7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F6AE8-F959-4795-A3A1-FE94C82A5D14}"/>
              </a:ext>
            </a:extLst>
          </p:cNvPr>
          <p:cNvSpPr txBox="1"/>
          <p:nvPr/>
        </p:nvSpPr>
        <p:spPr>
          <a:xfrm>
            <a:off x="479998" y="2372937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Thesis Objectives</a:t>
            </a:r>
          </a:p>
        </p:txBody>
      </p:sp>
    </p:spTree>
    <p:extLst>
      <p:ext uri="{BB962C8B-B14F-4D97-AF65-F5344CB8AC3E}">
        <p14:creationId xmlns:p14="http://schemas.microsoft.com/office/powerpoint/2010/main" val="305322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11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Enhancement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Anonymization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Tools and Technologies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43864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12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Enhancement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Anonymization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Tools and Technologies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E28587-4771-31B3-EA52-C3F3BC0E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595" y="1208899"/>
            <a:ext cx="7754805" cy="14383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54322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13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Enhancement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Anonymization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Tools and Technologies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E28587-4771-31B3-EA52-C3F3BC0E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595" y="-1839101"/>
            <a:ext cx="7754805" cy="14383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05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14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Data Enhancement</a:t>
            </a:r>
            <a:endParaRPr lang="en-CZ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Data Anonymization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Tools and Technologies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E28587-4771-31B3-EA52-C3F3BC0E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595" y="-4818635"/>
            <a:ext cx="7754805" cy="14383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07796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15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Enhancement</a:t>
            </a:r>
            <a:endParaRPr lang="en-CZ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Data Anonymization</a:t>
            </a:r>
            <a:endParaRPr lang="en-CZ" b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Tools and Technologies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CE28587-4771-31B3-EA52-C3F3BC0E3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595" y="-7946675"/>
            <a:ext cx="7754805" cy="143831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8371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16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Preperation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EC9FC-031F-DC6C-C0A7-1D0B3342A000}"/>
              </a:ext>
            </a:extLst>
          </p:cNvPr>
          <p:cNvSpPr txBox="1"/>
          <p:nvPr/>
        </p:nvSpPr>
        <p:spPr>
          <a:xfrm>
            <a:off x="479998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Enhancement</a:t>
            </a:r>
            <a:endParaRPr lang="en-CZ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F440-CD19-6319-1F92-4F05CCCEF4A4}"/>
              </a:ext>
            </a:extLst>
          </p:cNvPr>
          <p:cNvSpPr txBox="1"/>
          <p:nvPr/>
        </p:nvSpPr>
        <p:spPr>
          <a:xfrm>
            <a:off x="479997" y="295495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50000"/>
                  </a:schemeClr>
                </a:solidFill>
              </a:rPr>
              <a:t>Data Anonymization</a:t>
            </a:r>
            <a:endParaRPr lang="en-CZ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52DD6-811C-8B5B-5E06-18CA2BBD281C}"/>
              </a:ext>
            </a:extLst>
          </p:cNvPr>
          <p:cNvSpPr txBox="1"/>
          <p:nvPr/>
        </p:nvSpPr>
        <p:spPr>
          <a:xfrm>
            <a:off x="479997" y="353697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Tools and Technologies</a:t>
            </a:r>
            <a:endParaRPr lang="en-CZ" b="1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98104-EE6F-5A83-05AC-678A8B2049DB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75FAD3-815C-3A32-DAF2-4E4D57907B95}"/>
              </a:ext>
            </a:extLst>
          </p:cNvPr>
          <p:cNvSpPr/>
          <p:nvPr/>
        </p:nvSpPr>
        <p:spPr>
          <a:xfrm>
            <a:off x="-190004" y="-221896"/>
            <a:ext cx="12540342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31A1F-08EE-B25B-86DB-7AD1FE6CE857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BF6E3BB3-C8C0-867B-9296-8E24417382A6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6970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cs-CZ" dirty="0"/>
              <a:t>         </a:t>
            </a:r>
            <a:r>
              <a:rPr lang="cs-CZ" dirty="0" err="1"/>
              <a:t>PostgreSQL</a:t>
            </a:r>
            <a:r>
              <a:rPr lang="cs-CZ" dirty="0"/>
              <a:t> Database</a:t>
            </a:r>
          </a:p>
          <a:p>
            <a:pPr>
              <a:lnSpc>
                <a:spcPct val="200000"/>
              </a:lnSpc>
            </a:pPr>
            <a:r>
              <a:rPr lang="cs-CZ" dirty="0"/>
              <a:t>         Python</a:t>
            </a:r>
          </a:p>
          <a:p>
            <a:pPr>
              <a:lnSpc>
                <a:spcPct val="200000"/>
              </a:lnSpc>
            </a:pPr>
            <a:r>
              <a:rPr lang="cs-CZ" dirty="0"/>
              <a:t>         </a:t>
            </a:r>
            <a:r>
              <a:rPr lang="cs-CZ" dirty="0" err="1"/>
              <a:t>DataSpell</a:t>
            </a:r>
            <a:r>
              <a:rPr lang="cs-CZ" dirty="0"/>
              <a:t> IDE</a:t>
            </a:r>
          </a:p>
          <a:p>
            <a:pPr>
              <a:lnSpc>
                <a:spcPct val="200000"/>
              </a:lnSpc>
            </a:pPr>
            <a:r>
              <a:rPr lang="cs-CZ" dirty="0"/>
              <a:t>         Claude AI</a:t>
            </a:r>
          </a:p>
        </p:txBody>
      </p:sp>
      <p:pic>
        <p:nvPicPr>
          <p:cNvPr id="11266" name="Picture 2" descr="PostgreSQL logo and symbol, meaning, history, PNG">
            <a:extLst>
              <a:ext uri="{FF2B5EF4-FFF2-40B4-BE49-F238E27FC236}">
                <a16:creationId xmlns:a16="http://schemas.microsoft.com/office/drawing/2014/main" id="{88DF9EB5-4694-FD12-DDB6-7187D5BFA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3" r="80632" b="33542"/>
          <a:stretch/>
        </p:blipFill>
        <p:spPr bwMode="auto">
          <a:xfrm>
            <a:off x="5332073" y="1154452"/>
            <a:ext cx="594083" cy="7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ython logo and symbol, meaning, history, PNG">
            <a:extLst>
              <a:ext uri="{FF2B5EF4-FFF2-40B4-BE49-F238E27FC236}">
                <a16:creationId xmlns:a16="http://schemas.microsoft.com/office/drawing/2014/main" id="{2D57BAF9-B88D-FA83-8BB0-19165A85C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7" r="75102" b="26605"/>
          <a:stretch/>
        </p:blipFill>
        <p:spPr bwMode="auto">
          <a:xfrm>
            <a:off x="5411036" y="2030889"/>
            <a:ext cx="490464" cy="64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D8F0ED0C-F6FD-6A66-8258-20F62FC8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r="7293"/>
          <a:stretch/>
        </p:blipFill>
        <p:spPr bwMode="auto">
          <a:xfrm>
            <a:off x="5386380" y="2842379"/>
            <a:ext cx="539776" cy="63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4DB17279-EA57-7E0D-8AAB-EEFBC8966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7759" b="-12478"/>
          <a:stretch/>
        </p:blipFill>
        <p:spPr bwMode="auto">
          <a:xfrm>
            <a:off x="5386380" y="3639853"/>
            <a:ext cx="539777" cy="5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76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29 Research Questions answered</a:t>
              </a:r>
              <a:endParaRPr lang="en-CZ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1" y="21916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3709979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Customers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913B29-A70A-7426-643F-77053E13C8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7" y="1812601"/>
            <a:ext cx="6987546" cy="3105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743F9A-CD68-29C2-B05D-EB46718FC9D4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Overall Cash Flow Diagram</a:t>
            </a:r>
          </a:p>
        </p:txBody>
      </p:sp>
    </p:spTree>
    <p:extLst>
      <p:ext uri="{BB962C8B-B14F-4D97-AF65-F5344CB8AC3E}">
        <p14:creationId xmlns:p14="http://schemas.microsoft.com/office/powerpoint/2010/main" val="260968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19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Customers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603448-35CE-97D4-F93B-74200E5300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470" y="1882382"/>
            <a:ext cx="6901530" cy="30034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BC376C-7DAF-18F7-69E4-3F9BF668349B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Transaction Processing Peaks</a:t>
            </a:r>
          </a:p>
        </p:txBody>
      </p:sp>
    </p:spTree>
    <p:extLst>
      <p:ext uri="{BB962C8B-B14F-4D97-AF65-F5344CB8AC3E}">
        <p14:creationId xmlns:p14="http://schemas.microsoft.com/office/powerpoint/2010/main" val="1532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Outline</a:t>
            </a:r>
            <a:endParaRPr lang="cs-CZ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CCF0E0FB-7534-D58A-E585-8CE7DC0A6A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00" y="1080000"/>
            <a:ext cx="11232000" cy="54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Introduction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/>
              <a:t>Thesis </a:t>
            </a:r>
            <a:r>
              <a:rPr lang="cs-CZ" dirty="0" err="1"/>
              <a:t>Objectives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 err="1"/>
              <a:t>Methodology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 err="1"/>
              <a:t>Results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 err="1"/>
              <a:t>Conclusion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18684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Customers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C0B74A-F5CE-8EB3-4299-D21B5611C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56" y="1896859"/>
            <a:ext cx="6987546" cy="34528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1962AAA-409C-75EC-8F6D-5AF6380B946C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Returnable Cups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6793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21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effectLst/>
              </a:rPr>
              <a:t>Customers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C0B74A-F5CE-8EB3-4299-D21B5611C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4456" y="1908904"/>
            <a:ext cx="6987546" cy="34287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258284-8387-196C-5827-50E24613AB2B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Most Consumer Beer Brands</a:t>
            </a:r>
          </a:p>
        </p:txBody>
      </p:sp>
    </p:spTree>
    <p:extLst>
      <p:ext uri="{BB962C8B-B14F-4D97-AF65-F5344CB8AC3E}">
        <p14:creationId xmlns:p14="http://schemas.microsoft.com/office/powerpoint/2010/main" val="347275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26ED-DFC3-F2A5-2D82-C1602C91592D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Visitor Arrival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19605-16BB-BF06-AC74-58CE08AC38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99" y="1744827"/>
            <a:ext cx="6742632" cy="286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6693C-F807-3D15-FA8C-DDF82BE65C50}"/>
              </a:ext>
            </a:extLst>
          </p:cNvPr>
          <p:cNvSpPr txBox="1"/>
          <p:nvPr/>
        </p:nvSpPr>
        <p:spPr>
          <a:xfrm>
            <a:off x="5508131" y="4564656"/>
            <a:ext cx="6352600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GB" sz="1600" dirty="0">
                <a:solidFill>
                  <a:srgbClr val="333333"/>
                </a:solidFill>
                <a:effectLst/>
              </a:rPr>
              <a:t>Day 1 (Thursday): </a:t>
            </a:r>
            <a:r>
              <a:rPr lang="en-GB" sz="1600" b="1" dirty="0">
                <a:solidFill>
                  <a:srgbClr val="333333"/>
                </a:solidFill>
                <a:effectLst/>
              </a:rPr>
              <a:t>6 214 </a:t>
            </a:r>
            <a:r>
              <a:rPr lang="en-GB" sz="1600" dirty="0">
                <a:solidFill>
                  <a:srgbClr val="333333"/>
                </a:solidFill>
                <a:effectLst/>
              </a:rPr>
              <a:t>active customers</a:t>
            </a:r>
          </a:p>
          <a:p>
            <a:pPr algn="just">
              <a:lnSpc>
                <a:spcPct val="200000"/>
              </a:lnSpc>
            </a:pPr>
            <a:r>
              <a:rPr lang="en-GB" sz="1600" dirty="0">
                <a:solidFill>
                  <a:srgbClr val="333333"/>
                </a:solidFill>
                <a:effectLst/>
              </a:rPr>
              <a:t>Day 2 (Friday): </a:t>
            </a:r>
            <a:r>
              <a:rPr lang="en-GB" sz="1600" b="1" dirty="0">
                <a:solidFill>
                  <a:srgbClr val="333333"/>
                </a:solidFill>
                <a:effectLst/>
              </a:rPr>
              <a:t>5 832 </a:t>
            </a:r>
            <a:r>
              <a:rPr lang="en-GB" sz="1600" dirty="0">
                <a:solidFill>
                  <a:srgbClr val="333333"/>
                </a:solidFill>
                <a:effectLst/>
              </a:rPr>
              <a:t>active customers</a:t>
            </a:r>
          </a:p>
          <a:p>
            <a:pPr algn="just">
              <a:lnSpc>
                <a:spcPct val="200000"/>
              </a:lnSpc>
            </a:pPr>
            <a:r>
              <a:rPr lang="en-GB" sz="1600" dirty="0">
                <a:solidFill>
                  <a:srgbClr val="333333"/>
                </a:solidFill>
                <a:effectLst/>
              </a:rPr>
              <a:t>Day 3 (Saturday): </a:t>
            </a:r>
            <a:r>
              <a:rPr lang="en-GB" sz="1600" b="1" dirty="0">
                <a:solidFill>
                  <a:srgbClr val="333333"/>
                </a:solidFill>
                <a:effectLst/>
              </a:rPr>
              <a:t>8 066 </a:t>
            </a:r>
            <a:r>
              <a:rPr lang="en-GB" sz="1600" dirty="0">
                <a:solidFill>
                  <a:srgbClr val="333333"/>
                </a:solidFill>
                <a:effectLst/>
              </a:rPr>
              <a:t>active customers</a:t>
            </a:r>
          </a:p>
          <a:p>
            <a:pPr algn="just">
              <a:lnSpc>
                <a:spcPct val="200000"/>
              </a:lnSpc>
            </a:pPr>
            <a:r>
              <a:rPr lang="en-GB" sz="1600" dirty="0">
                <a:solidFill>
                  <a:srgbClr val="333333"/>
                </a:solidFill>
                <a:effectLst/>
              </a:rPr>
              <a:t>Total: </a:t>
            </a:r>
            <a:r>
              <a:rPr lang="en-GB" sz="1600" b="1" dirty="0">
                <a:solidFill>
                  <a:srgbClr val="333333"/>
                </a:solidFill>
                <a:effectLst/>
              </a:rPr>
              <a:t>10 009 </a:t>
            </a:r>
            <a:r>
              <a:rPr lang="en-GB" sz="1600" dirty="0">
                <a:solidFill>
                  <a:srgbClr val="333333"/>
                </a:solidFill>
                <a:effectLst/>
              </a:rPr>
              <a:t>unique customers</a:t>
            </a:r>
          </a:p>
        </p:txBody>
      </p:sp>
    </p:spTree>
    <p:extLst>
      <p:ext uri="{BB962C8B-B14F-4D97-AF65-F5344CB8AC3E}">
        <p14:creationId xmlns:p14="http://schemas.microsoft.com/office/powerpoint/2010/main" val="146394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chemeClr val="bg1">
                      <a:lumMod val="85000"/>
                    </a:schemeClr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chemeClr val="bg1">
                      <a:lumMod val="85000"/>
                    </a:schemeClr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0" y="2191603"/>
            <a:ext cx="397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9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1A4C7"/>
                </a:solidFill>
              </a:rPr>
              <a:t>– </a:t>
            </a:r>
            <a:r>
              <a:rPr lang="en-GB" dirty="0">
                <a:solidFill>
                  <a:srgbClr val="31A4C7"/>
                </a:solidFill>
                <a:effectLst/>
              </a:rPr>
              <a:t>Customers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F7268D-4DAC-E7CC-CDD4-CE1A7FA03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99" y="1808610"/>
            <a:ext cx="6742632" cy="31897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D326ED-DFC3-F2A5-2D82-C1602C91592D}"/>
              </a:ext>
            </a:extLst>
          </p:cNvPr>
          <p:cNvSpPr txBox="1"/>
          <p:nvPr/>
        </p:nvSpPr>
        <p:spPr>
          <a:xfrm>
            <a:off x="5053966" y="1342217"/>
            <a:ext cx="680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333333"/>
                </a:solidFill>
                <a:effectLst/>
              </a:rPr>
              <a:t>Distribution of Target Banks Used to Refund Credit</a:t>
            </a:r>
          </a:p>
        </p:txBody>
      </p:sp>
    </p:spTree>
    <p:extLst>
      <p:ext uri="{BB962C8B-B14F-4D97-AF65-F5344CB8AC3E}">
        <p14:creationId xmlns:p14="http://schemas.microsoft.com/office/powerpoint/2010/main" val="209784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24</a:t>
            </a:fld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>
                <a:solidFill>
                  <a:srgbClr val="7B7B7B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rgbClr val="7B7B7B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1" y="21916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Customers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E0F55-7F8D-22C5-0FB6-295CCC887952}"/>
              </a:ext>
            </a:extLst>
          </p:cNvPr>
          <p:cNvGrpSpPr/>
          <p:nvPr/>
        </p:nvGrpSpPr>
        <p:grpSpPr>
          <a:xfrm>
            <a:off x="5024794" y="1441549"/>
            <a:ext cx="6837205" cy="14465113"/>
            <a:chOff x="5024795" y="1201066"/>
            <a:chExt cx="2265408" cy="47928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A79600-48D8-15D1-BC49-F205E7060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720514"/>
              <a:ext cx="2260217" cy="14021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835168-C453-B84B-42C5-C936AF7F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561" y="3160615"/>
              <a:ext cx="2263876" cy="19311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F39A85-20BD-0F34-E7F7-F02F33FB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795" y="5129659"/>
              <a:ext cx="2265408" cy="8642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05C9E8-1925-51D5-DF8B-04DC787D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201066"/>
              <a:ext cx="2260216" cy="48153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1F8A3A-0991-3BA0-D05C-7F89604A4CB0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BB2C3B-8C31-3ECA-B3E2-F9197440CB33}"/>
              </a:ext>
            </a:extLst>
          </p:cNvPr>
          <p:cNvSpPr/>
          <p:nvPr/>
        </p:nvSpPr>
        <p:spPr>
          <a:xfrm>
            <a:off x="-127000" y="-221896"/>
            <a:ext cx="12477338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170699-E1BA-6636-4B31-8E67C9A72E7A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0556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25</a:t>
            </a:fld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>
                <a:solidFill>
                  <a:srgbClr val="7B7B7B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rgbClr val="7B7B7B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1" y="21916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Customers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E0F55-7F8D-22C5-0FB6-295CCC887952}"/>
              </a:ext>
            </a:extLst>
          </p:cNvPr>
          <p:cNvGrpSpPr/>
          <p:nvPr/>
        </p:nvGrpSpPr>
        <p:grpSpPr>
          <a:xfrm>
            <a:off x="5024794" y="-4377921"/>
            <a:ext cx="6837205" cy="14465113"/>
            <a:chOff x="5024795" y="1201066"/>
            <a:chExt cx="2265408" cy="47928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A79600-48D8-15D1-BC49-F205E7060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720514"/>
              <a:ext cx="2260217" cy="14021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835168-C453-B84B-42C5-C936AF7F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561" y="3160615"/>
              <a:ext cx="2263876" cy="19311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F39A85-20BD-0F34-E7F7-F02F33FB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795" y="5129659"/>
              <a:ext cx="2265408" cy="8642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05C9E8-1925-51D5-DF8B-04DC787D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201066"/>
              <a:ext cx="2260216" cy="48153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1F8A3A-0991-3BA0-D05C-7F89604A4CB0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BB2C3B-8C31-3ECA-B3E2-F9197440CB33}"/>
              </a:ext>
            </a:extLst>
          </p:cNvPr>
          <p:cNvSpPr/>
          <p:nvPr/>
        </p:nvSpPr>
        <p:spPr>
          <a:xfrm>
            <a:off x="-127000" y="-221896"/>
            <a:ext cx="12477338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BE5347-5A42-CD28-3C5D-A4522CC109EC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51437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26</a:t>
            </a:fld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B236F-F4FB-F0EF-6A14-58AE384EC8EC}"/>
              </a:ext>
            </a:extLst>
          </p:cNvPr>
          <p:cNvGrpSpPr/>
          <p:nvPr/>
        </p:nvGrpSpPr>
        <p:grpSpPr>
          <a:xfrm>
            <a:off x="480000" y="4677787"/>
            <a:ext cx="5242743" cy="738664"/>
            <a:chOff x="480000" y="2510350"/>
            <a:chExt cx="5242743" cy="7386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B1503B-4BCA-0F44-EED9-4E7339C572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2609682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032B9-7EA4-2111-E051-C9AA532E793C}"/>
                </a:ext>
              </a:extLst>
            </p:cNvPr>
            <p:cNvSpPr txBox="1"/>
            <p:nvPr/>
          </p:nvSpPr>
          <p:spPr>
            <a:xfrm>
              <a:off x="1143970" y="2510350"/>
              <a:ext cx="45787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b="1" dirty="0">
                  <a:solidFill>
                    <a:schemeClr val="tx2"/>
                  </a:solidFill>
                </a:rPr>
                <a:t>Dashboard Prototype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Using Python, Dash and Plotly</a:t>
              </a:r>
            </a:p>
          </p:txBody>
        </p:sp>
        <p:pic>
          <p:nvPicPr>
            <p:cNvPr id="7" name="Graphic 6" descr="Web design">
              <a:extLst>
                <a:ext uri="{FF2B5EF4-FFF2-40B4-BE49-F238E27FC236}">
                  <a16:creationId xmlns:a16="http://schemas.microsoft.com/office/drawing/2014/main" id="{A1403FB3-DB1B-3364-F8B3-BA6DC70F8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03970" y="2729262"/>
              <a:ext cx="300840" cy="3008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781CE-BE0C-B6C5-E61E-2DCC03B72082}"/>
              </a:ext>
            </a:extLst>
          </p:cNvPr>
          <p:cNvGrpSpPr/>
          <p:nvPr/>
        </p:nvGrpSpPr>
        <p:grpSpPr>
          <a:xfrm>
            <a:off x="480000" y="1342217"/>
            <a:ext cx="5930318" cy="738664"/>
            <a:chOff x="480000" y="1342217"/>
            <a:chExt cx="5930318" cy="7386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042C45-1E4C-BF31-4D1F-A15F440AF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00" y="1441549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Z">
                <a:solidFill>
                  <a:srgbClr val="7B7B7B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FD369A-7E91-88D2-D18E-67B680DF29F4}"/>
                </a:ext>
              </a:extLst>
            </p:cNvPr>
            <p:cNvSpPr txBox="1"/>
            <p:nvPr/>
          </p:nvSpPr>
          <p:spPr>
            <a:xfrm>
              <a:off x="1143971" y="1342217"/>
              <a:ext cx="52663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Z" sz="2400" dirty="0">
                  <a:solidFill>
                    <a:srgbClr val="7B7B7B"/>
                  </a:solidFill>
                </a:rPr>
                <a:t>Data Analysis Results</a:t>
              </a:r>
            </a:p>
            <a:p>
              <a:r>
                <a:rPr lang="en-CZ" dirty="0">
                  <a:solidFill>
                    <a:srgbClr val="7B7B7B"/>
                  </a:solidFill>
                </a:rPr>
                <a:t>29 Research Questions answered</a:t>
              </a:r>
              <a:endParaRPr lang="en-CZ" sz="1400" dirty="0">
                <a:solidFill>
                  <a:srgbClr val="7B7B7B"/>
                </a:solidFill>
              </a:endParaRPr>
            </a:p>
          </p:txBody>
        </p:sp>
        <p:pic>
          <p:nvPicPr>
            <p:cNvPr id="21" name="Graphic 20" descr="Pie chart">
              <a:extLst>
                <a:ext uri="{FF2B5EF4-FFF2-40B4-BE49-F238E27FC236}">
                  <a16:creationId xmlns:a16="http://schemas.microsoft.com/office/drawing/2014/main" id="{68FE6785-BDF0-0B4B-7699-7B79D872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165" y="1540714"/>
              <a:ext cx="341669" cy="3416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F80B9E1-B71B-E604-B760-3B196425FDD4}"/>
              </a:ext>
            </a:extLst>
          </p:cNvPr>
          <p:cNvSpPr txBox="1"/>
          <p:nvPr/>
        </p:nvSpPr>
        <p:spPr>
          <a:xfrm>
            <a:off x="1143971" y="21916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Cashflow and Revenue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7FAD2-1356-547A-E9F8-B157870D583A}"/>
              </a:ext>
            </a:extLst>
          </p:cNvPr>
          <p:cNvSpPr txBox="1"/>
          <p:nvPr/>
        </p:nvSpPr>
        <p:spPr>
          <a:xfrm>
            <a:off x="1143971" y="2669970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Performance Indicators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1F853D-4CCB-20A4-68F8-F2FE032D8787}"/>
              </a:ext>
            </a:extLst>
          </p:cNvPr>
          <p:cNvSpPr txBox="1"/>
          <p:nvPr/>
        </p:nvSpPr>
        <p:spPr>
          <a:xfrm>
            <a:off x="1143971" y="3148337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Beverage Consumption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25837-B685-DB61-1556-B551380B6DB8}"/>
              </a:ext>
            </a:extLst>
          </p:cNvPr>
          <p:cNvSpPr txBox="1"/>
          <p:nvPr/>
        </p:nvSpPr>
        <p:spPr>
          <a:xfrm>
            <a:off x="1143971" y="3626703"/>
            <a:ext cx="375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B7B7B"/>
                </a:solidFill>
              </a:rPr>
              <a:t>– </a:t>
            </a:r>
            <a:r>
              <a:rPr lang="en-GB" dirty="0">
                <a:solidFill>
                  <a:srgbClr val="7B7B7B"/>
                </a:solidFill>
                <a:effectLst/>
              </a:rPr>
              <a:t>Customers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E0F55-7F8D-22C5-0FB6-295CCC887952}"/>
              </a:ext>
            </a:extLst>
          </p:cNvPr>
          <p:cNvGrpSpPr/>
          <p:nvPr/>
        </p:nvGrpSpPr>
        <p:grpSpPr>
          <a:xfrm>
            <a:off x="5024794" y="-8507619"/>
            <a:ext cx="6837205" cy="14465113"/>
            <a:chOff x="5024795" y="1201066"/>
            <a:chExt cx="2265408" cy="47928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A79600-48D8-15D1-BC49-F205E7060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720514"/>
              <a:ext cx="2260217" cy="14021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835168-C453-B84B-42C5-C936AF7F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561" y="3160615"/>
              <a:ext cx="2263876" cy="19311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F39A85-20BD-0F34-E7F7-F02F33FB0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795" y="5129659"/>
              <a:ext cx="2265408" cy="8642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05C9E8-1925-51D5-DF8B-04DC787D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391" y="1201066"/>
              <a:ext cx="2260216" cy="481537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1F8A3A-0991-3BA0-D05C-7F89604A4CB0}"/>
              </a:ext>
            </a:extLst>
          </p:cNvPr>
          <p:cNvSpPr/>
          <p:nvPr/>
        </p:nvSpPr>
        <p:spPr>
          <a:xfrm>
            <a:off x="3966358" y="669596"/>
            <a:ext cx="8383980" cy="1035422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BB2C3B-8C31-3ECA-B3E2-F9197440CB33}"/>
              </a:ext>
            </a:extLst>
          </p:cNvPr>
          <p:cNvSpPr/>
          <p:nvPr/>
        </p:nvSpPr>
        <p:spPr>
          <a:xfrm>
            <a:off x="-127000" y="-221896"/>
            <a:ext cx="12477338" cy="103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Results</a:t>
            </a:r>
            <a:endParaRPr lang="cs-CZ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D4B00E-89D1-58A7-6121-A7B1FAF48536}"/>
              </a:ext>
            </a:extLst>
          </p:cNvPr>
          <p:cNvSpPr/>
          <p:nvPr/>
        </p:nvSpPr>
        <p:spPr>
          <a:xfrm rot="10800000">
            <a:off x="4118758" y="6011459"/>
            <a:ext cx="7743242" cy="850028"/>
          </a:xfrm>
          <a:prstGeom prst="rect">
            <a:avLst/>
          </a:prstGeom>
          <a:gradFill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82228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Conclusion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80000" y="1803856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Professional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9811B-81C3-87A5-B8F6-AEE8FA7D8D93}"/>
              </a:ext>
            </a:extLst>
          </p:cNvPr>
          <p:cNvSpPr txBox="1"/>
          <p:nvPr/>
        </p:nvSpPr>
        <p:spPr>
          <a:xfrm>
            <a:off x="480000" y="2398813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Lessons Learned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Summary of Achievements</a:t>
            </a:r>
          </a:p>
        </p:txBody>
      </p:sp>
    </p:spTree>
    <p:extLst>
      <p:ext uri="{BB962C8B-B14F-4D97-AF65-F5344CB8AC3E}">
        <p14:creationId xmlns:p14="http://schemas.microsoft.com/office/powerpoint/2010/main" val="40457655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Conclusion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80000" y="1803856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Professional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9811B-81C3-87A5-B8F6-AEE8FA7D8D93}"/>
              </a:ext>
            </a:extLst>
          </p:cNvPr>
          <p:cNvSpPr txBox="1"/>
          <p:nvPr/>
        </p:nvSpPr>
        <p:spPr>
          <a:xfrm>
            <a:off x="480000" y="2398813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Lessons Learned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Summary of Achievements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635FF6C-14C3-1EA0-3A40-321BDEB8DA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4908" y="1080000"/>
            <a:ext cx="6697092" cy="5472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Comprehensive Data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Processed over 141,000 transactions</a:t>
            </a:r>
          </a:p>
          <a:p>
            <a:pPr>
              <a:lnSpc>
                <a:spcPct val="150000"/>
              </a:lnSpc>
            </a:pPr>
            <a:r>
              <a:rPr lang="en-GB" dirty="0"/>
              <a:t>Answered all 29 research questions</a:t>
            </a:r>
          </a:p>
          <a:p>
            <a:pPr>
              <a:lnSpc>
                <a:spcPct val="150000"/>
              </a:lnSpc>
            </a:pPr>
            <a:r>
              <a:rPr lang="en-GB" dirty="0"/>
              <a:t>Presented most results in a clear graphical way</a:t>
            </a:r>
          </a:p>
          <a:p>
            <a:pPr lvl="1">
              <a:lnSpc>
                <a:spcPct val="150000"/>
              </a:lnSpc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Technical Implementation</a:t>
            </a:r>
          </a:p>
          <a:p>
            <a:pPr>
              <a:lnSpc>
                <a:spcPct val="150000"/>
              </a:lnSpc>
            </a:pPr>
            <a:r>
              <a:rPr lang="en-GB" dirty="0"/>
              <a:t>Developed functional dashboard prototype</a:t>
            </a:r>
          </a:p>
          <a:p>
            <a:pPr>
              <a:lnSpc>
                <a:spcPct val="150000"/>
              </a:lnSpc>
            </a:pPr>
            <a:r>
              <a:rPr lang="en-GB" dirty="0"/>
              <a:t>Created efficient data processing pipeline</a:t>
            </a:r>
          </a:p>
          <a:p>
            <a:pPr>
              <a:lnSpc>
                <a:spcPct val="150000"/>
              </a:lnSpc>
            </a:pPr>
            <a:r>
              <a:rPr lang="en-GB" dirty="0"/>
              <a:t>Implemented a working anonymization solution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81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29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Conclusion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80000" y="1803856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Professional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9811B-81C3-87A5-B8F6-AEE8FA7D8D93}"/>
              </a:ext>
            </a:extLst>
          </p:cNvPr>
          <p:cNvSpPr txBox="1"/>
          <p:nvPr/>
        </p:nvSpPr>
        <p:spPr>
          <a:xfrm>
            <a:off x="480000" y="2398813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Lessons Learned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Summary of Achievements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3D9406B-F714-3FF7-9304-EEDDBDA48AD6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8614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Direct Implementation in </a:t>
            </a:r>
            <a:r>
              <a:rPr lang="en-GB" u="sng" dirty="0" err="1">
                <a:solidFill>
                  <a:schemeClr val="tx2"/>
                </a:solidFill>
              </a:rPr>
              <a:t>NFCtron</a:t>
            </a:r>
            <a:r>
              <a:rPr lang="en-GB" u="sng" dirty="0">
                <a:solidFill>
                  <a:schemeClr val="tx2"/>
                </a:solidFill>
              </a:rPr>
              <a:t> Hub</a:t>
            </a:r>
          </a:p>
          <a:p>
            <a:pPr>
              <a:lnSpc>
                <a:spcPct val="150000"/>
              </a:lnSpc>
            </a:pPr>
            <a:r>
              <a:rPr lang="en-GB" dirty="0"/>
              <a:t>New timeline analysis component (Dec 2024)</a:t>
            </a:r>
          </a:p>
          <a:p>
            <a:pPr>
              <a:lnSpc>
                <a:spcPct val="150000"/>
              </a:lnSpc>
            </a:pPr>
            <a:r>
              <a:rPr lang="en-GB" dirty="0"/>
              <a:t>Improved data collection and structure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External Validation</a:t>
            </a:r>
          </a:p>
          <a:p>
            <a:pPr>
              <a:lnSpc>
                <a:spcPct val="150000"/>
              </a:lnSpc>
            </a:pPr>
            <a:r>
              <a:rPr lang="en-GB" dirty="0"/>
              <a:t>Major festival organizer independently conducted similar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Their approach closely aligned with thesis methodology</a:t>
            </a:r>
          </a:p>
          <a:p>
            <a:pPr>
              <a:lnSpc>
                <a:spcPct val="150000"/>
              </a:lnSpc>
            </a:pPr>
            <a:r>
              <a:rPr lang="en-GB" dirty="0"/>
              <a:t>Confirms relevance and value of chosen metrics</a:t>
            </a:r>
          </a:p>
        </p:txBody>
      </p:sp>
    </p:spTree>
    <p:extLst>
      <p:ext uri="{BB962C8B-B14F-4D97-AF65-F5344CB8AC3E}">
        <p14:creationId xmlns:p14="http://schemas.microsoft.com/office/powerpoint/2010/main" val="398626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Challenge and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B289-2184-B6C5-C2E7-D45C483E8957}"/>
              </a:ext>
            </a:extLst>
          </p:cNvPr>
          <p:cNvSpPr txBox="1"/>
          <p:nvPr/>
        </p:nvSpPr>
        <p:spPr>
          <a:xfrm>
            <a:off x="479999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26088549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30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Conclusion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80000" y="1803856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Professional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9811B-81C3-87A5-B8F6-AEE8FA7D8D93}"/>
              </a:ext>
            </a:extLst>
          </p:cNvPr>
          <p:cNvSpPr txBox="1"/>
          <p:nvPr/>
        </p:nvSpPr>
        <p:spPr>
          <a:xfrm>
            <a:off x="480000" y="2398813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Lessons Learned</a:t>
            </a:r>
            <a:endParaRPr lang="en-CZ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26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Summary of Achievements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3D9406B-F714-3FF7-9304-EEDDBDA48AD6}"/>
              </a:ext>
            </a:extLst>
          </p:cNvPr>
          <p:cNvSpPr txBox="1">
            <a:spLocks/>
          </p:cNvSpPr>
          <p:nvPr/>
        </p:nvSpPr>
        <p:spPr>
          <a:xfrm>
            <a:off x="5014908" y="1092700"/>
            <a:ext cx="68614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Technical Insights</a:t>
            </a:r>
          </a:p>
          <a:p>
            <a:pPr>
              <a:lnSpc>
                <a:spcPct val="150000"/>
              </a:lnSpc>
            </a:pPr>
            <a:r>
              <a:rPr lang="en-GB" dirty="0"/>
              <a:t>Importance of data pre-processing</a:t>
            </a:r>
          </a:p>
          <a:p>
            <a:pPr>
              <a:lnSpc>
                <a:spcPct val="150000"/>
              </a:lnSpc>
            </a:pPr>
            <a:r>
              <a:rPr lang="en-GB" dirty="0"/>
              <a:t>Value of efficient caching mechanisms</a:t>
            </a:r>
          </a:p>
          <a:p>
            <a:pPr>
              <a:lnSpc>
                <a:spcPct val="150000"/>
              </a:lnSpc>
            </a:pPr>
            <a:r>
              <a:rPr lang="en-GB" dirty="0"/>
              <a:t>Importance of clear objectives definition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Business Insights</a:t>
            </a:r>
          </a:p>
          <a:p>
            <a:pPr>
              <a:lnSpc>
                <a:spcPct val="150000"/>
              </a:lnSpc>
            </a:pPr>
            <a:r>
              <a:rPr lang="en-GB" dirty="0"/>
              <a:t>Critical metrics and valuable data for organizers</a:t>
            </a:r>
          </a:p>
          <a:p>
            <a:pPr>
              <a:lnSpc>
                <a:spcPct val="150000"/>
              </a:lnSpc>
            </a:pPr>
            <a:r>
              <a:rPr lang="en-GB" dirty="0"/>
              <a:t>Financial patterns and cash flows at a festival</a:t>
            </a:r>
          </a:p>
          <a:p>
            <a:pPr>
              <a:lnSpc>
                <a:spcPct val="150000"/>
              </a:lnSpc>
            </a:pPr>
            <a:r>
              <a:rPr lang="en-GB" dirty="0"/>
              <a:t>New opportunities for system improvements</a:t>
            </a:r>
          </a:p>
        </p:txBody>
      </p:sp>
    </p:spTree>
    <p:extLst>
      <p:ext uri="{BB962C8B-B14F-4D97-AF65-F5344CB8AC3E}">
        <p14:creationId xmlns:p14="http://schemas.microsoft.com/office/powerpoint/2010/main" val="332196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31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9A0089-4FF8-5762-1B9F-A9B77313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Supervisor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Mgr. Václav Alt, Ph.D.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579D-1D65-D6AE-8DA1-B757D77B3CAC}"/>
              </a:ext>
            </a:extLst>
          </p:cNvPr>
          <p:cNvSpPr txBox="1"/>
          <p:nvPr/>
        </p:nvSpPr>
        <p:spPr>
          <a:xfrm>
            <a:off x="479998" y="2302279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1. 	Could you elaborate on to what extent was the customer (The Organizer) involved in the development? Did they present a set of requirements you ought to </a:t>
            </a:r>
            <a:r>
              <a:rPr lang="en-GB" sz="2400" dirty="0" err="1">
                <a:solidFill>
                  <a:schemeClr val="bg1">
                    <a:lumMod val="85000"/>
                  </a:schemeClr>
                </a:solidFill>
              </a:rPr>
              <a:t>fulfill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, or was it more of a leap of faith?</a:t>
            </a:r>
            <a:endParaRPr lang="en-GB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F6A93-3FF9-3D79-E53C-C29F3BA3AE20}"/>
              </a:ext>
            </a:extLst>
          </p:cNvPr>
          <p:cNvSpPr txBox="1"/>
          <p:nvPr/>
        </p:nvSpPr>
        <p:spPr>
          <a:xfrm>
            <a:off x="479998" y="3674413"/>
            <a:ext cx="1138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2.	One of your main concerns before you started working on the project was the anonymization of the data. From the thesis I understand it went quite smoothly. Could you comment on your experience with anonymization? Do you have any suggestions on how to do it differently?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B702-1391-304E-1473-5DD6FEC26887}"/>
              </a:ext>
            </a:extLst>
          </p:cNvPr>
          <p:cNvSpPr txBox="1"/>
          <p:nvPr/>
        </p:nvSpPr>
        <p:spPr>
          <a:xfrm>
            <a:off x="479998" y="5486098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Would you wish to alter the data collection somehow? (gather some data that was not gather, choose a different format etc)</a:t>
            </a:r>
          </a:p>
        </p:txBody>
      </p:sp>
    </p:spTree>
    <p:extLst>
      <p:ext uri="{BB962C8B-B14F-4D97-AF65-F5344CB8AC3E}">
        <p14:creationId xmlns:p14="http://schemas.microsoft.com/office/powerpoint/2010/main" val="97221054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32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9A0089-4FF8-5762-1B9F-A9B77313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Supervisor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Mgr. Václav Alt, Ph.D.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579D-1D65-D6AE-8DA1-B757D77B3CAC}"/>
              </a:ext>
            </a:extLst>
          </p:cNvPr>
          <p:cNvSpPr txBox="1"/>
          <p:nvPr/>
        </p:nvSpPr>
        <p:spPr>
          <a:xfrm>
            <a:off x="479998" y="2302279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1. 	Could you elaborate on to what extent was the customer (The Organizer) involved in the development? Did they present a set of requirements you ought to </a:t>
            </a:r>
            <a:r>
              <a:rPr lang="en-GB" sz="2400" b="1" dirty="0" err="1">
                <a:solidFill>
                  <a:schemeClr val="tx2"/>
                </a:solidFill>
              </a:rPr>
              <a:t>fulfill</a:t>
            </a:r>
            <a:r>
              <a:rPr lang="en-GB" sz="2400" b="1" dirty="0">
                <a:solidFill>
                  <a:schemeClr val="tx2"/>
                </a:solidFill>
              </a:rPr>
              <a:t>, or was it more of a leap of faith?</a:t>
            </a:r>
            <a:endParaRPr lang="en-GB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F6A93-3FF9-3D79-E53C-C29F3BA3AE20}"/>
              </a:ext>
            </a:extLst>
          </p:cNvPr>
          <p:cNvSpPr txBox="1"/>
          <p:nvPr/>
        </p:nvSpPr>
        <p:spPr>
          <a:xfrm>
            <a:off x="479998" y="3674413"/>
            <a:ext cx="1138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2.	One of your main concerns before you started working on the project was the anonymization of the data. From the thesis I understand it went quite smoothly. Could you comment on your experience with anonymization? Do you have any suggestions on how to do it differently?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B702-1391-304E-1473-5DD6FEC26887}"/>
              </a:ext>
            </a:extLst>
          </p:cNvPr>
          <p:cNvSpPr txBox="1"/>
          <p:nvPr/>
        </p:nvSpPr>
        <p:spPr>
          <a:xfrm>
            <a:off x="479998" y="5486098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Would you wish to alter the data collection somehow? (gather some data that was not gather, choose a different format etc)</a:t>
            </a:r>
          </a:p>
        </p:txBody>
      </p:sp>
    </p:spTree>
    <p:extLst>
      <p:ext uri="{BB962C8B-B14F-4D97-AF65-F5344CB8AC3E}">
        <p14:creationId xmlns:p14="http://schemas.microsoft.com/office/powerpoint/2010/main" val="4089196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33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9A0089-4FF8-5762-1B9F-A9B77313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Supervisor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Mgr. Václav Alt, Ph.D.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579D-1D65-D6AE-8DA1-B757D77B3CAC}"/>
              </a:ext>
            </a:extLst>
          </p:cNvPr>
          <p:cNvSpPr txBox="1"/>
          <p:nvPr/>
        </p:nvSpPr>
        <p:spPr>
          <a:xfrm>
            <a:off x="479998" y="2302279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1. 	Could you elaborate on to what extent was the customer (The Organizer) involved in the development? Did they present a set of requirements you ought to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fulfill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, or was it more of a leap of faith?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F6A93-3FF9-3D79-E53C-C29F3BA3AE20}"/>
              </a:ext>
            </a:extLst>
          </p:cNvPr>
          <p:cNvSpPr txBox="1"/>
          <p:nvPr/>
        </p:nvSpPr>
        <p:spPr>
          <a:xfrm>
            <a:off x="479998" y="3674413"/>
            <a:ext cx="1138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2.	One of your main concerns before you started working on the project was the anonymization of the data. From the thesis I understand it went quite smoothly. Could you comment on your experience with anonymization? Do you have any suggestions on how to do it differently?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B702-1391-304E-1473-5DD6FEC26887}"/>
              </a:ext>
            </a:extLst>
          </p:cNvPr>
          <p:cNvSpPr txBox="1"/>
          <p:nvPr/>
        </p:nvSpPr>
        <p:spPr>
          <a:xfrm>
            <a:off x="479998" y="5486098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Would you wish to alter the data collection somehow? (gather some data that was not gather, choose a different format etc)</a:t>
            </a:r>
          </a:p>
        </p:txBody>
      </p:sp>
    </p:spTree>
    <p:extLst>
      <p:ext uri="{BB962C8B-B14F-4D97-AF65-F5344CB8AC3E}">
        <p14:creationId xmlns:p14="http://schemas.microsoft.com/office/powerpoint/2010/main" val="398872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9A0089-4FF8-5762-1B9F-A9B77313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Supervisor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Mgr. Václav Alt, Ph.D.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B579D-1D65-D6AE-8DA1-B757D77B3CAC}"/>
              </a:ext>
            </a:extLst>
          </p:cNvPr>
          <p:cNvSpPr txBox="1"/>
          <p:nvPr/>
        </p:nvSpPr>
        <p:spPr>
          <a:xfrm>
            <a:off x="479998" y="2302279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1. 	Could you elaborate on to what extent was the customer (The Organizer) involved in the development? Did they present a set of requirements you ought to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fulfill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, or was it more of a leap of faith?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F6A93-3FF9-3D79-E53C-C29F3BA3AE20}"/>
              </a:ext>
            </a:extLst>
          </p:cNvPr>
          <p:cNvSpPr txBox="1"/>
          <p:nvPr/>
        </p:nvSpPr>
        <p:spPr>
          <a:xfrm>
            <a:off x="479998" y="3674413"/>
            <a:ext cx="1138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2.	One of your main concerns before you started working on the project was the anonymization of the data. From the thesis I understand it went quite smoothly. Could you comment on your experience with anonymization? Do you have any suggestions on how to do it differently?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B702-1391-304E-1473-5DD6FEC26887}"/>
              </a:ext>
            </a:extLst>
          </p:cNvPr>
          <p:cNvSpPr txBox="1"/>
          <p:nvPr/>
        </p:nvSpPr>
        <p:spPr>
          <a:xfrm>
            <a:off x="479998" y="5486098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3.	Would you wish to alter the data collection somehow? (gather some data that was not gather, choose a different format etc)</a:t>
            </a:r>
          </a:p>
        </p:txBody>
      </p:sp>
    </p:spTree>
    <p:extLst>
      <p:ext uri="{BB962C8B-B14F-4D97-AF65-F5344CB8AC3E}">
        <p14:creationId xmlns:p14="http://schemas.microsoft.com/office/powerpoint/2010/main" val="167507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Opponent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Ing. Hana Flusková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E5C78-15D2-F4EB-4E63-6F05548A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1B976-E377-113B-2094-A014204FF0AC}"/>
              </a:ext>
            </a:extLst>
          </p:cNvPr>
          <p:cNvSpPr txBox="1"/>
          <p:nvPr/>
        </p:nvSpPr>
        <p:spPr>
          <a:xfrm>
            <a:off x="479998" y="2299396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1.	Do the KPIs and metrics in the </a:t>
            </a:r>
            <a:r>
              <a:rPr lang="en-GB" sz="2400" dirty="0" err="1">
                <a:solidFill>
                  <a:schemeClr val="bg1">
                    <a:lumMod val="85000"/>
                  </a:schemeClr>
                </a:solidFill>
              </a:rPr>
              <a:t>NFCtron</a:t>
            </a:r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 app vary by customer or do all customers have the same options in the app?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6B213-7875-3ED5-B594-BF13DCFEE214}"/>
              </a:ext>
            </a:extLst>
          </p:cNvPr>
          <p:cNvSpPr txBox="1"/>
          <p:nvPr/>
        </p:nvSpPr>
        <p:spPr>
          <a:xfrm>
            <a:off x="479998" y="3710014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2.	Why is the student only looking at the best performance and metrics, not the worst, where potentially the client is incurring financial losses and should be focused on addressing them?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22E06-B54F-AAC7-CD62-549DEC3DC50D}"/>
              </a:ext>
            </a:extLst>
          </p:cNvPr>
          <p:cNvSpPr txBox="1"/>
          <p:nvPr/>
        </p:nvSpPr>
        <p:spPr>
          <a:xfrm>
            <a:off x="494400" y="5489964"/>
            <a:ext cx="11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What is the relationship between KPIs and RQ questions?</a:t>
            </a:r>
          </a:p>
        </p:txBody>
      </p:sp>
    </p:spTree>
    <p:extLst>
      <p:ext uri="{BB962C8B-B14F-4D97-AF65-F5344CB8AC3E}">
        <p14:creationId xmlns:p14="http://schemas.microsoft.com/office/powerpoint/2010/main" val="40935379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36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Opponent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Ing. Hana Flusková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E5C78-15D2-F4EB-4E63-6F05548A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1B976-E377-113B-2094-A014204FF0AC}"/>
              </a:ext>
            </a:extLst>
          </p:cNvPr>
          <p:cNvSpPr txBox="1"/>
          <p:nvPr/>
        </p:nvSpPr>
        <p:spPr>
          <a:xfrm>
            <a:off x="479998" y="2299396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1.	Do the KPIs and metrics in the </a:t>
            </a:r>
            <a:r>
              <a:rPr lang="en-GB" sz="2400" b="1" dirty="0" err="1">
                <a:solidFill>
                  <a:schemeClr val="tx2"/>
                </a:solidFill>
              </a:rPr>
              <a:t>NFCtron</a:t>
            </a:r>
            <a:r>
              <a:rPr lang="en-GB" sz="2400" b="1" dirty="0">
                <a:solidFill>
                  <a:schemeClr val="tx2"/>
                </a:solidFill>
              </a:rPr>
              <a:t> app vary by customer or do all customers have the same options in the app?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6B213-7875-3ED5-B594-BF13DCFEE214}"/>
              </a:ext>
            </a:extLst>
          </p:cNvPr>
          <p:cNvSpPr txBox="1"/>
          <p:nvPr/>
        </p:nvSpPr>
        <p:spPr>
          <a:xfrm>
            <a:off x="479998" y="3710014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2.	Why is the student only looking at the best performance and metrics, not the worst, where potentially the client is incurring financial losses and should be focused on addressing them?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22E06-B54F-AAC7-CD62-549DEC3DC50D}"/>
              </a:ext>
            </a:extLst>
          </p:cNvPr>
          <p:cNvSpPr txBox="1"/>
          <p:nvPr/>
        </p:nvSpPr>
        <p:spPr>
          <a:xfrm>
            <a:off x="494400" y="5489964"/>
            <a:ext cx="11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What is the relationship between KPIs and RQ questions?</a:t>
            </a:r>
          </a:p>
        </p:txBody>
      </p:sp>
    </p:spTree>
    <p:extLst>
      <p:ext uri="{BB962C8B-B14F-4D97-AF65-F5344CB8AC3E}">
        <p14:creationId xmlns:p14="http://schemas.microsoft.com/office/powerpoint/2010/main" val="3692211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Opponent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Ing. Hana Flusková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E5C78-15D2-F4EB-4E63-6F05548A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1B976-E377-113B-2094-A014204FF0AC}"/>
              </a:ext>
            </a:extLst>
          </p:cNvPr>
          <p:cNvSpPr txBox="1"/>
          <p:nvPr/>
        </p:nvSpPr>
        <p:spPr>
          <a:xfrm>
            <a:off x="479998" y="2299396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1.	Do the KPIs and metrics in the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NFCtron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 app vary by customer or do all customers have the same options in the app?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6B213-7875-3ED5-B594-BF13DCFEE214}"/>
              </a:ext>
            </a:extLst>
          </p:cNvPr>
          <p:cNvSpPr txBox="1"/>
          <p:nvPr/>
        </p:nvSpPr>
        <p:spPr>
          <a:xfrm>
            <a:off x="479998" y="3710014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2.	Why is the student only looking at the best performance and metrics, not the worst, where potentially the client is incurring financial losses and should be focused on addressing them?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22E06-B54F-AAC7-CD62-549DEC3DC50D}"/>
              </a:ext>
            </a:extLst>
          </p:cNvPr>
          <p:cNvSpPr txBox="1"/>
          <p:nvPr/>
        </p:nvSpPr>
        <p:spPr>
          <a:xfrm>
            <a:off x="494400" y="5489964"/>
            <a:ext cx="11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3.	What is the relationship between KPIs and RQ questions?</a:t>
            </a:r>
          </a:p>
        </p:txBody>
      </p:sp>
    </p:spTree>
    <p:extLst>
      <p:ext uri="{BB962C8B-B14F-4D97-AF65-F5344CB8AC3E}">
        <p14:creationId xmlns:p14="http://schemas.microsoft.com/office/powerpoint/2010/main" val="115368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38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Questions</a:t>
            </a:r>
            <a:r>
              <a:rPr lang="cs-CZ" dirty="0"/>
              <a:t> from </a:t>
            </a:r>
            <a:r>
              <a:rPr lang="cs-CZ" dirty="0" err="1"/>
              <a:t>Reviews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2C097-F105-068E-BD7C-907399FAAB74}"/>
              </a:ext>
            </a:extLst>
          </p:cNvPr>
          <p:cNvSpPr txBox="1"/>
          <p:nvPr/>
        </p:nvSpPr>
        <p:spPr>
          <a:xfrm>
            <a:off x="1514475" y="1089024"/>
            <a:ext cx="534352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Z" dirty="0">
                <a:solidFill>
                  <a:schemeClr val="bg1">
                    <a:lumMod val="75000"/>
                  </a:schemeClr>
                </a:solidFill>
              </a:rPr>
              <a:t>Thesis Opponent</a:t>
            </a:r>
          </a:p>
          <a:p>
            <a:r>
              <a:rPr lang="en-CZ" sz="2800" b="1" dirty="0">
                <a:solidFill>
                  <a:schemeClr val="tx2"/>
                </a:solidFill>
              </a:rPr>
              <a:t>Ing. Hana Flusková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E5C78-15D2-F4EB-4E63-6F05548A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98" y="1137203"/>
            <a:ext cx="938480" cy="7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C1B976-E377-113B-2094-A014204FF0AC}"/>
              </a:ext>
            </a:extLst>
          </p:cNvPr>
          <p:cNvSpPr txBox="1"/>
          <p:nvPr/>
        </p:nvSpPr>
        <p:spPr>
          <a:xfrm>
            <a:off x="479998" y="2299396"/>
            <a:ext cx="1138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1.	Do the KPIs and metrics in the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NFCtron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 app vary by customer or do all customers have the same options in the app?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6B213-7875-3ED5-B594-BF13DCFEE214}"/>
              </a:ext>
            </a:extLst>
          </p:cNvPr>
          <p:cNvSpPr txBox="1"/>
          <p:nvPr/>
        </p:nvSpPr>
        <p:spPr>
          <a:xfrm>
            <a:off x="479998" y="3710014"/>
            <a:ext cx="1138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2.	Why is the student only looking at the best performance and metrics, not the worst, where potentially the client is incurring financial losses and should be focused on addressing them?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22E06-B54F-AAC7-CD62-549DEC3DC50D}"/>
              </a:ext>
            </a:extLst>
          </p:cNvPr>
          <p:cNvSpPr txBox="1"/>
          <p:nvPr/>
        </p:nvSpPr>
        <p:spPr>
          <a:xfrm>
            <a:off x="494400" y="5489964"/>
            <a:ext cx="11382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3.	What is the relationship between KPIs and RQ questions?</a:t>
            </a:r>
          </a:p>
        </p:txBody>
      </p:sp>
    </p:spTree>
    <p:extLst>
      <p:ext uri="{BB962C8B-B14F-4D97-AF65-F5344CB8AC3E}">
        <p14:creationId xmlns:p14="http://schemas.microsoft.com/office/powerpoint/2010/main" val="2656017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42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4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Challenge and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E21DF41-4996-44FD-BDD5-E2A1B41D39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14908" y="1080000"/>
            <a:ext cx="6697092" cy="54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Traditional cash payments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 to manage and control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No data insights, unreliable reporting</a:t>
            </a:r>
          </a:p>
          <a:p>
            <a:pPr>
              <a:lnSpc>
                <a:spcPct val="150000"/>
              </a:lnSpc>
            </a:pPr>
            <a:r>
              <a:rPr lang="en-GB" dirty="0"/>
              <a:t>Shift to </a:t>
            </a:r>
            <a:r>
              <a:rPr lang="en-GB" b="1" dirty="0"/>
              <a:t>cashless solutions</a:t>
            </a:r>
            <a:r>
              <a:rPr lang="en-GB" dirty="0"/>
              <a:t> in the last decade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NFCtron</a:t>
            </a:r>
            <a:r>
              <a:rPr lang="en-GB" dirty="0"/>
              <a:t> – a full-scope cashless payment solution for events and festivals: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Online ticket sales &amp; top-ups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On-site payments &amp; access control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Real-time analytics &amp; reporting</a:t>
            </a:r>
            <a:endParaRPr lang="en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B289-2184-B6C5-C2E7-D45C483E8957}"/>
              </a:ext>
            </a:extLst>
          </p:cNvPr>
          <p:cNvSpPr txBox="1"/>
          <p:nvPr/>
        </p:nvSpPr>
        <p:spPr>
          <a:xfrm>
            <a:off x="479999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83026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5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Challenge and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B289-2184-B6C5-C2E7-D45C483E8957}"/>
              </a:ext>
            </a:extLst>
          </p:cNvPr>
          <p:cNvSpPr txBox="1"/>
          <p:nvPr/>
        </p:nvSpPr>
        <p:spPr>
          <a:xfrm>
            <a:off x="479999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Background and Motivation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5762118-2910-BBDC-CED9-35E8AADF0DB3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6970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P1: </a:t>
            </a:r>
            <a:r>
              <a:rPr lang="en-GB" dirty="0" err="1"/>
              <a:t>NFCtron</a:t>
            </a:r>
            <a:r>
              <a:rPr lang="en-GB" dirty="0"/>
              <a:t> Hub Analytics include some basic metrics and more unstructured data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</a:rPr>
              <a:t>unused potential of the data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P2: The organizers are not data scientists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</a:rPr>
              <a:t>require simple and easy way to present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P3: There is a lot of data that’s not being used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</a:rPr>
              <a:t>find its analytical value, improve the system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98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6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cs-CZ" dirty="0" err="1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EE88-0100-3D44-D31B-D10270E49A25}"/>
              </a:ext>
            </a:extLst>
          </p:cNvPr>
          <p:cNvSpPr txBox="1"/>
          <p:nvPr/>
        </p:nvSpPr>
        <p:spPr>
          <a:xfrm>
            <a:off x="479999" y="179091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Challenge and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6679-60CD-8E3D-BB14-184532FC8FAA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B289-2184-B6C5-C2E7-D45C483E8957}"/>
              </a:ext>
            </a:extLst>
          </p:cNvPr>
          <p:cNvSpPr txBox="1"/>
          <p:nvPr/>
        </p:nvSpPr>
        <p:spPr>
          <a:xfrm>
            <a:off x="479999" y="2372939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Background and Motivation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5762118-2910-BBDC-CED9-35E8AADF0DB3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6970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Chief Product Officer at </a:t>
            </a:r>
            <a:r>
              <a:rPr lang="en-GB" dirty="0" err="1"/>
              <a:t>NFCtron</a:t>
            </a:r>
            <a:endParaRPr lang="en-GB" dirty="0"/>
          </a:p>
          <a:p>
            <a:pPr lvl="1">
              <a:lnSpc>
                <a:spcPct val="150000"/>
              </a:lnSpc>
            </a:pPr>
            <a:r>
              <a:rPr lang="en-GB" dirty="0"/>
              <a:t>Responsible for product development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Deep system knowledge, access to the data</a:t>
            </a:r>
          </a:p>
          <a:p>
            <a:pPr>
              <a:lnSpc>
                <a:spcPct val="150000"/>
              </a:lnSpc>
            </a:pPr>
            <a:r>
              <a:rPr lang="en-GB" dirty="0"/>
              <a:t>Vision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Enhance </a:t>
            </a:r>
            <a:r>
              <a:rPr lang="en-GB" dirty="0" err="1"/>
              <a:t>NFCtron</a:t>
            </a:r>
            <a:r>
              <a:rPr lang="en-GB" dirty="0"/>
              <a:t> Hub analytics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Provide insights that the organizers want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Enable data-driven decisions</a:t>
            </a:r>
          </a:p>
          <a:p>
            <a:pPr>
              <a:lnSpc>
                <a:spcPct val="150000"/>
              </a:lnSpc>
            </a:pPr>
            <a:endParaRPr lang="en-GB" b="1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2"/>
                </a:solidFill>
              </a:rPr>
              <a:t>⇒ transform data into valuable insights for organizers</a:t>
            </a:r>
          </a:p>
        </p:txBody>
      </p:sp>
    </p:spTree>
    <p:extLst>
      <p:ext uri="{BB962C8B-B14F-4D97-AF65-F5344CB8AC3E}">
        <p14:creationId xmlns:p14="http://schemas.microsoft.com/office/powerpoint/2010/main" val="325142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7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Thesis </a:t>
            </a:r>
            <a:r>
              <a:rPr lang="cs-CZ" dirty="0" err="1"/>
              <a:t>Objectives</a:t>
            </a:r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89A67-BCCC-9DA4-B6D7-6448CA158353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Research Questions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6C4A05-9DD8-A5AA-5993-17B91FD5F630}"/>
              </a:ext>
            </a:extLst>
          </p:cNvPr>
          <p:cNvSpPr txBox="1"/>
          <p:nvPr/>
        </p:nvSpPr>
        <p:spPr>
          <a:xfrm>
            <a:off x="479998" y="1790918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97494-2179-FDC6-4C5C-6EB39FA25203}"/>
              </a:ext>
            </a:extLst>
          </p:cNvPr>
          <p:cNvSpPr txBox="1"/>
          <p:nvPr/>
        </p:nvSpPr>
        <p:spPr>
          <a:xfrm>
            <a:off x="479998" y="2372937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Thesis Objectives</a:t>
            </a:r>
          </a:p>
        </p:txBody>
      </p:sp>
    </p:spTree>
    <p:extLst>
      <p:ext uri="{BB962C8B-B14F-4D97-AF65-F5344CB8AC3E}">
        <p14:creationId xmlns:p14="http://schemas.microsoft.com/office/powerpoint/2010/main" val="8043740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8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Thesis </a:t>
            </a:r>
            <a:r>
              <a:rPr lang="cs-CZ" dirty="0" err="1"/>
              <a:t>Objectives</a:t>
            </a:r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89A67-BCCC-9DA4-B6D7-6448CA158353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Research Questions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6C4A05-9DD8-A5AA-5993-17B91FD5F630}"/>
              </a:ext>
            </a:extLst>
          </p:cNvPr>
          <p:cNvSpPr txBox="1"/>
          <p:nvPr/>
        </p:nvSpPr>
        <p:spPr>
          <a:xfrm>
            <a:off x="479998" y="1790918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en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97494-2179-FDC6-4C5C-6EB39FA25203}"/>
              </a:ext>
            </a:extLst>
          </p:cNvPr>
          <p:cNvSpPr txBox="1"/>
          <p:nvPr/>
        </p:nvSpPr>
        <p:spPr>
          <a:xfrm>
            <a:off x="479998" y="2372937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Thesis Objectives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0343279-A182-4616-1224-D2A3C45112B8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6970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cs-CZ" dirty="0" err="1"/>
              <a:t>Cooperation</a:t>
            </a:r>
            <a:r>
              <a:rPr lang="cs-CZ" dirty="0"/>
              <a:t> with a business </a:t>
            </a:r>
            <a:r>
              <a:rPr lang="cs-CZ" dirty="0" err="1"/>
              <a:t>client</a:t>
            </a:r>
            <a:r>
              <a:rPr lang="cs-CZ" dirty="0"/>
              <a:t> (</a:t>
            </a:r>
            <a:r>
              <a:rPr lang="cs-CZ" dirty="0" err="1"/>
              <a:t>organizer</a:t>
            </a:r>
            <a:r>
              <a:rPr lang="cs-CZ" dirty="0"/>
              <a:t>) </a:t>
            </a:r>
            <a:r>
              <a:rPr lang="cs-CZ" dirty="0" err="1"/>
              <a:t>at</a:t>
            </a:r>
            <a:r>
              <a:rPr lang="cs-CZ" dirty="0"/>
              <a:t> an </a:t>
            </a:r>
            <a:r>
              <a:rPr lang="cs-CZ" dirty="0" err="1"/>
              <a:t>undisclosed</a:t>
            </a:r>
            <a:r>
              <a:rPr lang="cs-CZ" dirty="0"/>
              <a:t> 3-day festival in 2024</a:t>
            </a:r>
          </a:p>
          <a:p>
            <a:pPr>
              <a:lnSpc>
                <a:spcPct val="150000"/>
              </a:lnSpc>
            </a:pPr>
            <a:r>
              <a:rPr lang="cs-CZ" dirty="0" err="1"/>
              <a:t>Research</a:t>
            </a:r>
            <a:r>
              <a:rPr lang="cs-CZ" dirty="0"/>
              <a:t> </a:t>
            </a:r>
            <a:r>
              <a:rPr lang="cs-CZ" dirty="0" err="1"/>
              <a:t>questions</a:t>
            </a:r>
            <a:r>
              <a:rPr lang="cs-CZ" dirty="0"/>
              <a:t> </a:t>
            </a:r>
            <a:r>
              <a:rPr lang="cs-CZ" dirty="0" err="1"/>
              <a:t>defined</a:t>
            </a:r>
            <a:r>
              <a:rPr lang="cs-CZ" dirty="0"/>
              <a:t> based on the </a:t>
            </a:r>
            <a:r>
              <a:rPr lang="cs-CZ" dirty="0" err="1"/>
              <a:t>organizer</a:t>
            </a:r>
            <a:r>
              <a:rPr lang="cs-CZ" dirty="0"/>
              <a:t> </a:t>
            </a:r>
            <a:r>
              <a:rPr lang="cs-CZ" dirty="0" err="1"/>
              <a:t>needs</a:t>
            </a:r>
            <a:endParaRPr lang="cs-CZ" dirty="0"/>
          </a:p>
          <a:p>
            <a:pPr>
              <a:lnSpc>
                <a:spcPct val="150000"/>
              </a:lnSpc>
            </a:pPr>
            <a:r>
              <a:rPr lang="cs-CZ" dirty="0" err="1"/>
              <a:t>Total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b="1" dirty="0"/>
              <a:t>29 </a:t>
            </a:r>
            <a:r>
              <a:rPr lang="cs-CZ" b="1" dirty="0" err="1"/>
              <a:t>research</a:t>
            </a:r>
            <a:r>
              <a:rPr lang="cs-CZ" b="1" dirty="0"/>
              <a:t> </a:t>
            </a:r>
            <a:r>
              <a:rPr lang="cs-CZ" b="1" dirty="0" err="1"/>
              <a:t>questions</a:t>
            </a:r>
            <a:r>
              <a:rPr lang="cs-CZ" b="1" dirty="0"/>
              <a:t> </a:t>
            </a:r>
            <a:r>
              <a:rPr lang="cs-CZ" dirty="0"/>
              <a:t>in 4 </a:t>
            </a:r>
            <a:r>
              <a:rPr lang="cs-CZ" dirty="0" err="1"/>
              <a:t>key</a:t>
            </a:r>
            <a:r>
              <a:rPr lang="cs-CZ" dirty="0"/>
              <a:t> </a:t>
            </a:r>
            <a:r>
              <a:rPr lang="cs-CZ" dirty="0" err="1"/>
              <a:t>areas</a:t>
            </a:r>
            <a:r>
              <a:rPr lang="cs-CZ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Cashflow and Revenue Sources 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en-GB" dirty="0"/>
              <a:t>Performance Indicators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en-GB" dirty="0"/>
              <a:t>Beverage Consumption</a:t>
            </a:r>
            <a:endParaRPr lang="cs-CZ" dirty="0"/>
          </a:p>
          <a:p>
            <a:pPr lvl="1">
              <a:lnSpc>
                <a:spcPct val="150000"/>
              </a:lnSpc>
            </a:pPr>
            <a:r>
              <a:rPr lang="en-GB" dirty="0"/>
              <a:t>Customer Analysis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510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cs-CZ" dirty="0" err="1"/>
              <a:t>Unicorn</a:t>
            </a:r>
            <a:r>
              <a:rPr lang="cs-CZ" dirty="0"/>
              <a:t> Vysoká škola s.r.o.</a:t>
            </a:r>
            <a:endParaRPr lang="en-US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EBC6-AE21-4DEA-82CA-C5B7C0A09A9D}" type="slidenum">
              <a:rPr lang="cs-CZ" smtClean="0"/>
              <a:pPr/>
              <a:t>9</a:t>
            </a:fld>
            <a:endParaRPr lang="cs-CZ" dirty="0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Thesis </a:t>
            </a:r>
            <a:r>
              <a:rPr lang="cs-CZ" dirty="0" err="1"/>
              <a:t>Objectives</a:t>
            </a:r>
            <a:endParaRPr lang="cs-CZ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0343279-A182-4616-1224-D2A3C45112B8}"/>
              </a:ext>
            </a:extLst>
          </p:cNvPr>
          <p:cNvSpPr txBox="1">
            <a:spLocks/>
          </p:cNvSpPr>
          <p:nvPr/>
        </p:nvSpPr>
        <p:spPr>
          <a:xfrm>
            <a:off x="5014908" y="1080000"/>
            <a:ext cx="6861492" cy="54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A4C7"/>
              </a:buClr>
              <a:buSzPct val="75000"/>
              <a:buFont typeface="Wingdings" panose="05000000000000000000" pitchFamily="2" charset="2"/>
              <a:buChar char="n"/>
              <a:defRPr sz="2400" kern="1200" baseline="0">
                <a:solidFill>
                  <a:srgbClr val="536278"/>
                </a:solidFill>
                <a:latin typeface="+mn-lt"/>
                <a:ea typeface="+mn-ea"/>
                <a:cs typeface="+mn-cs"/>
              </a:defRPr>
            </a:lvl1pPr>
            <a:lvl2pPr marL="576000" indent="-252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E8C"/>
              </a:buClr>
              <a:buSzPct val="75000"/>
              <a:buFont typeface="Wingdings" panose="05000000000000000000" pitchFamily="2" charset="2"/>
              <a:buChar char="n"/>
              <a:defRPr sz="20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2pPr>
            <a:lvl3pPr marL="954000" indent="-234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8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3pPr>
            <a:lvl4pPr marL="1314000" indent="-198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6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4pPr>
            <a:lvl5pPr marL="1692000" indent="-180000" algn="l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5D6C82"/>
              </a:buClr>
              <a:buSzPct val="75000"/>
              <a:buFont typeface="Wingdings" panose="05000000000000000000" pitchFamily="2" charset="2"/>
              <a:buChar char="n"/>
              <a:defRPr sz="1400" kern="1200" baseline="0">
                <a:solidFill>
                  <a:srgbClr val="5D6C82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Data privacy</a:t>
            </a:r>
          </a:p>
          <a:p>
            <a:pPr>
              <a:lnSpc>
                <a:spcPct val="150000"/>
              </a:lnSpc>
            </a:pPr>
            <a:r>
              <a:rPr lang="en-GB" dirty="0"/>
              <a:t>Anonymize 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Protect vendor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Secure customer details</a:t>
            </a:r>
          </a:p>
          <a:p>
            <a:pPr marL="0" indent="0">
              <a:lnSpc>
                <a:spcPct val="150000"/>
              </a:lnSpc>
              <a:buNone/>
            </a:pPr>
            <a:endParaRPr lang="en-GB" u="sng" dirty="0"/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>
                <a:solidFill>
                  <a:schemeClr val="tx2"/>
                </a:solidFill>
              </a:rPr>
              <a:t>Client (organizer) needs</a:t>
            </a:r>
          </a:p>
          <a:p>
            <a:pPr>
              <a:lnSpc>
                <a:spcPct val="150000"/>
              </a:lnSpc>
            </a:pPr>
            <a:r>
              <a:rPr lang="en-GB" dirty="0"/>
              <a:t>Keep event details undisclosed</a:t>
            </a:r>
          </a:p>
          <a:p>
            <a:pPr>
              <a:lnSpc>
                <a:spcPct val="150000"/>
              </a:lnSpc>
            </a:pPr>
            <a:r>
              <a:rPr lang="en-GB" dirty="0"/>
              <a:t>Provide </a:t>
            </a:r>
            <a:r>
              <a:rPr lang="en-GB" b="1" dirty="0"/>
              <a:t>clear visualizations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B503E-E99E-ECF0-30D4-E6406B2F22A5}"/>
              </a:ext>
            </a:extLst>
          </p:cNvPr>
          <p:cNvSpPr txBox="1"/>
          <p:nvPr/>
        </p:nvSpPr>
        <p:spPr>
          <a:xfrm>
            <a:off x="480001" y="1208899"/>
            <a:ext cx="438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rgbClr val="7B7B7B"/>
                </a:solidFill>
              </a:rPr>
              <a:t>Research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4FA55-E04E-FBC0-02CC-3606EF7C7E23}"/>
              </a:ext>
            </a:extLst>
          </p:cNvPr>
          <p:cNvSpPr txBox="1"/>
          <p:nvPr/>
        </p:nvSpPr>
        <p:spPr>
          <a:xfrm>
            <a:off x="479998" y="1790918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b="1" dirty="0">
                <a:solidFill>
                  <a:schemeClr val="tx2"/>
                </a:solidFill>
              </a:rPr>
              <a:t>Requirements</a:t>
            </a:r>
            <a:endParaRPr lang="en-CZ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1B83E-4EC7-F873-C2F7-095DFB09850D}"/>
              </a:ext>
            </a:extLst>
          </p:cNvPr>
          <p:cNvSpPr txBox="1"/>
          <p:nvPr/>
        </p:nvSpPr>
        <p:spPr>
          <a:xfrm>
            <a:off x="479998" y="2372937"/>
            <a:ext cx="438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2400" dirty="0">
                <a:solidFill>
                  <a:schemeClr val="bg1">
                    <a:lumMod val="85000"/>
                  </a:schemeClr>
                </a:solidFill>
              </a:rPr>
              <a:t>Thesis Objectives</a:t>
            </a:r>
          </a:p>
        </p:txBody>
      </p:sp>
    </p:spTree>
    <p:extLst>
      <p:ext uri="{BB962C8B-B14F-4D97-AF65-F5344CB8AC3E}">
        <p14:creationId xmlns:p14="http://schemas.microsoft.com/office/powerpoint/2010/main" val="4046025090"/>
      </p:ext>
    </p:extLst>
  </p:cSld>
  <p:clrMapOvr>
    <a:masterClrMapping/>
  </p:clrMapOvr>
</p:sld>
</file>

<file path=ppt/theme/theme1.xml><?xml version="1.0" encoding="utf-8"?>
<a:theme xmlns:a="http://schemas.openxmlformats.org/drawingml/2006/main" name="UCL Open_prezentace_16ku9_VGD170534">
  <a:themeElements>
    <a:clrScheme name="Unicorn">
      <a:dk1>
        <a:srgbClr val="FFFFFF"/>
      </a:dk1>
      <a:lt1>
        <a:srgbClr val="FFFFFF"/>
      </a:lt1>
      <a:dk2>
        <a:srgbClr val="001E6E"/>
      </a:dk2>
      <a:lt2>
        <a:srgbClr val="FFFFFF"/>
      </a:lt2>
      <a:accent1>
        <a:srgbClr val="D21428"/>
      </a:accent1>
      <a:accent2>
        <a:srgbClr val="3EDBFF"/>
      </a:accent2>
      <a:accent3>
        <a:srgbClr val="FFFFFF"/>
      </a:accent3>
      <a:accent4>
        <a:srgbClr val="BDC5D1"/>
      </a:accent4>
      <a:accent5>
        <a:srgbClr val="8993A3"/>
      </a:accent5>
      <a:accent6>
        <a:srgbClr val="5D6C82"/>
      </a:accent6>
      <a:hlink>
        <a:srgbClr val="3EDBFF"/>
      </a:hlink>
      <a:folHlink>
        <a:srgbClr val="5D6C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UN_sablona prezentace 16ku9_001.pptx" id="{368C539C-0A66-41F1-B1DC-F770D8199B8E}" vid="{4CA8AEF8-B966-4D04-9566-B111B0F3A4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Open_prezentace_16ku9_VGD170534</Template>
  <TotalTime>1895</TotalTime>
  <Words>2203</Words>
  <Application>Microsoft Macintosh PowerPoint</Application>
  <PresentationFormat>Widescreen</PresentationFormat>
  <Paragraphs>424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UCL Open_prezentace_16ku9_VGD170534</vt:lpstr>
      <vt:lpstr>Diploma Thesis Defense</vt:lpstr>
      <vt:lpstr>Outline</vt:lpstr>
      <vt:lpstr>Introduction</vt:lpstr>
      <vt:lpstr>Introduction</vt:lpstr>
      <vt:lpstr>Introduction</vt:lpstr>
      <vt:lpstr>Introduction</vt:lpstr>
      <vt:lpstr>Thesis Objectives</vt:lpstr>
      <vt:lpstr>Thesis Objectives</vt:lpstr>
      <vt:lpstr>Thesis Objectives</vt:lpstr>
      <vt:lpstr>Thesis Objectives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Conclusion</vt:lpstr>
      <vt:lpstr>Conclusion</vt:lpstr>
      <vt:lpstr>Questions from Reviews</vt:lpstr>
      <vt:lpstr>Questions from Reviews</vt:lpstr>
      <vt:lpstr>Questions from Reviews</vt:lpstr>
      <vt:lpstr>Questions from Reviews</vt:lpstr>
      <vt:lpstr>Questions from Reviews</vt:lpstr>
      <vt:lpstr>Questions from Reviews</vt:lpstr>
      <vt:lpstr>Questions from Reviews</vt:lpstr>
      <vt:lpstr>Questions from Reviews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Webové řešení na prodej vstupenek s rezervací míst</dc:title>
  <dc:subject>Bachelor's Thesis</dc:subject>
  <dc:creator>Filip Ditrich</dc:creator>
  <cp:keywords/>
  <dc:description/>
  <cp:lastModifiedBy>Filip Ditrich</cp:lastModifiedBy>
  <cp:revision>48</cp:revision>
  <dcterms:created xsi:type="dcterms:W3CDTF">2020-10-07T16:31:31Z</dcterms:created>
  <dcterms:modified xsi:type="dcterms:W3CDTF">2025-02-02T15:13:39Z</dcterms:modified>
  <cp:category/>
</cp:coreProperties>
</file>